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4"/>
    <p:sldMasterId id="2147483680" r:id="rId5"/>
  </p:sldMasterIdLst>
  <p:notesMasterIdLst>
    <p:notesMasterId r:id="rId167"/>
  </p:notesMasterIdLst>
  <p:handoutMasterIdLst>
    <p:handoutMasterId r:id="rId168"/>
  </p:handoutMasterIdLst>
  <p:sldIdLst>
    <p:sldId id="260" r:id="rId6"/>
    <p:sldId id="268" r:id="rId7"/>
    <p:sldId id="301" r:id="rId8"/>
    <p:sldId id="293" r:id="rId9"/>
    <p:sldId id="297" r:id="rId10"/>
    <p:sldId id="426" r:id="rId11"/>
    <p:sldId id="298" r:id="rId12"/>
    <p:sldId id="377" r:id="rId13"/>
    <p:sldId id="425" r:id="rId14"/>
    <p:sldId id="300" r:id="rId15"/>
    <p:sldId id="305" r:id="rId16"/>
    <p:sldId id="306" r:id="rId17"/>
    <p:sldId id="523" r:id="rId18"/>
    <p:sldId id="524" r:id="rId19"/>
    <p:sldId id="525" r:id="rId20"/>
    <p:sldId id="526" r:id="rId21"/>
    <p:sldId id="527" r:id="rId22"/>
    <p:sldId id="528" r:id="rId23"/>
    <p:sldId id="560" r:id="rId24"/>
    <p:sldId id="561" r:id="rId25"/>
    <p:sldId id="562" r:id="rId26"/>
    <p:sldId id="563" r:id="rId27"/>
    <p:sldId id="564" r:id="rId28"/>
    <p:sldId id="565" r:id="rId29"/>
    <p:sldId id="566" r:id="rId30"/>
    <p:sldId id="567" r:id="rId31"/>
    <p:sldId id="568" r:id="rId32"/>
    <p:sldId id="569" r:id="rId33"/>
    <p:sldId id="535" r:id="rId34"/>
    <p:sldId id="427" r:id="rId35"/>
    <p:sldId id="532" r:id="rId36"/>
    <p:sldId id="533" r:id="rId37"/>
    <p:sldId id="534" r:id="rId38"/>
    <p:sldId id="428" r:id="rId39"/>
    <p:sldId id="429" r:id="rId40"/>
    <p:sldId id="430" r:id="rId41"/>
    <p:sldId id="431" r:id="rId42"/>
    <p:sldId id="432" r:id="rId43"/>
    <p:sldId id="381" r:id="rId44"/>
    <p:sldId id="382" r:id="rId45"/>
    <p:sldId id="383" r:id="rId46"/>
    <p:sldId id="433" r:id="rId47"/>
    <p:sldId id="434" r:id="rId48"/>
    <p:sldId id="435" r:id="rId49"/>
    <p:sldId id="290" r:id="rId50"/>
    <p:sldId id="436" r:id="rId51"/>
    <p:sldId id="292" r:id="rId52"/>
    <p:sldId id="437" r:id="rId53"/>
    <p:sldId id="438" r:id="rId54"/>
    <p:sldId id="307" r:id="rId55"/>
    <p:sldId id="439" r:id="rId56"/>
    <p:sldId id="441" r:id="rId57"/>
    <p:sldId id="442" r:id="rId58"/>
    <p:sldId id="530" r:id="rId59"/>
    <p:sldId id="531" r:id="rId60"/>
    <p:sldId id="443" r:id="rId61"/>
    <p:sldId id="444" r:id="rId62"/>
    <p:sldId id="445" r:id="rId63"/>
    <p:sldId id="446" r:id="rId64"/>
    <p:sldId id="447" r:id="rId65"/>
    <p:sldId id="536" r:id="rId66"/>
    <p:sldId id="448" r:id="rId67"/>
    <p:sldId id="378" r:id="rId68"/>
    <p:sldId id="558" r:id="rId69"/>
    <p:sldId id="554" r:id="rId70"/>
    <p:sldId id="540" r:id="rId71"/>
    <p:sldId id="541" r:id="rId72"/>
    <p:sldId id="542" r:id="rId73"/>
    <p:sldId id="555" r:id="rId74"/>
    <p:sldId id="556" r:id="rId75"/>
    <p:sldId id="557" r:id="rId76"/>
    <p:sldId id="543" r:id="rId77"/>
    <p:sldId id="544" r:id="rId78"/>
    <p:sldId id="547" r:id="rId79"/>
    <p:sldId id="545" r:id="rId80"/>
    <p:sldId id="549" r:id="rId81"/>
    <p:sldId id="551" r:id="rId82"/>
    <p:sldId id="552" r:id="rId83"/>
    <p:sldId id="546" r:id="rId84"/>
    <p:sldId id="553" r:id="rId85"/>
    <p:sldId id="379" r:id="rId86"/>
    <p:sldId id="451" r:id="rId87"/>
    <p:sldId id="452" r:id="rId88"/>
    <p:sldId id="453" r:id="rId89"/>
    <p:sldId id="454" r:id="rId90"/>
    <p:sldId id="455" r:id="rId91"/>
    <p:sldId id="456" r:id="rId92"/>
    <p:sldId id="457" r:id="rId93"/>
    <p:sldId id="465" r:id="rId94"/>
    <p:sldId id="458" r:id="rId95"/>
    <p:sldId id="461" r:id="rId96"/>
    <p:sldId id="462" r:id="rId97"/>
    <p:sldId id="463" r:id="rId98"/>
    <p:sldId id="464" r:id="rId99"/>
    <p:sldId id="468" r:id="rId100"/>
    <p:sldId id="459" r:id="rId101"/>
    <p:sldId id="466" r:id="rId102"/>
    <p:sldId id="391" r:id="rId103"/>
    <p:sldId id="392" r:id="rId104"/>
    <p:sldId id="393" r:id="rId105"/>
    <p:sldId id="394" r:id="rId106"/>
    <p:sldId id="328" r:id="rId107"/>
    <p:sldId id="469" r:id="rId108"/>
    <p:sldId id="470" r:id="rId109"/>
    <p:sldId id="329" r:id="rId110"/>
    <p:sldId id="471" r:id="rId111"/>
    <p:sldId id="472" r:id="rId112"/>
    <p:sldId id="473" r:id="rId113"/>
    <p:sldId id="332" r:id="rId114"/>
    <p:sldId id="474" r:id="rId115"/>
    <p:sldId id="475" r:id="rId116"/>
    <p:sldId id="476" r:id="rId117"/>
    <p:sldId id="477" r:id="rId118"/>
    <p:sldId id="478" r:id="rId119"/>
    <p:sldId id="479" r:id="rId120"/>
    <p:sldId id="480" r:id="rId121"/>
    <p:sldId id="481" r:id="rId122"/>
    <p:sldId id="482" r:id="rId123"/>
    <p:sldId id="483" r:id="rId124"/>
    <p:sldId id="484" r:id="rId125"/>
    <p:sldId id="485" r:id="rId126"/>
    <p:sldId id="486" r:id="rId127"/>
    <p:sldId id="487" r:id="rId128"/>
    <p:sldId id="488" r:id="rId129"/>
    <p:sldId id="489" r:id="rId130"/>
    <p:sldId id="491" r:id="rId131"/>
    <p:sldId id="492" r:id="rId132"/>
    <p:sldId id="493" r:id="rId133"/>
    <p:sldId id="494" r:id="rId134"/>
    <p:sldId id="495" r:id="rId135"/>
    <p:sldId id="496" r:id="rId136"/>
    <p:sldId id="498" r:id="rId137"/>
    <p:sldId id="499" r:id="rId138"/>
    <p:sldId id="497" r:id="rId139"/>
    <p:sldId id="500" r:id="rId140"/>
    <p:sldId id="501" r:id="rId141"/>
    <p:sldId id="502" r:id="rId142"/>
    <p:sldId id="490" r:id="rId143"/>
    <p:sldId id="503" r:id="rId144"/>
    <p:sldId id="504" r:id="rId145"/>
    <p:sldId id="505" r:id="rId146"/>
    <p:sldId id="507" r:id="rId147"/>
    <p:sldId id="508" r:id="rId148"/>
    <p:sldId id="510" r:id="rId149"/>
    <p:sldId id="509" r:id="rId150"/>
    <p:sldId id="511" r:id="rId151"/>
    <p:sldId id="512" r:id="rId152"/>
    <p:sldId id="513" r:id="rId153"/>
    <p:sldId id="514" r:id="rId154"/>
    <p:sldId id="515" r:id="rId155"/>
    <p:sldId id="506" r:id="rId156"/>
    <p:sldId id="516" r:id="rId157"/>
    <p:sldId id="517" r:id="rId158"/>
    <p:sldId id="518" r:id="rId159"/>
    <p:sldId id="519" r:id="rId160"/>
    <p:sldId id="520" r:id="rId161"/>
    <p:sldId id="521" r:id="rId162"/>
    <p:sldId id="537" r:id="rId163"/>
    <p:sldId id="538" r:id="rId164"/>
    <p:sldId id="522" r:id="rId165"/>
    <p:sldId id="263" r:id="rId1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m, Krisha" initials="LK" lastIdx="3" clrIdx="0">
    <p:extLst>
      <p:ext uri="{19B8F6BF-5375-455C-9EA6-DF929625EA0E}">
        <p15:presenceInfo xmlns:p15="http://schemas.microsoft.com/office/powerpoint/2012/main" userId="S-1-5-21-3458574638-2780845101-4193349012-47727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A488"/>
    <a:srgbClr val="0D2244"/>
    <a:srgbClr val="002047"/>
    <a:srgbClr val="5A5F68"/>
    <a:srgbClr val="404B5C"/>
    <a:srgbClr val="FFFFFF"/>
    <a:srgbClr val="363636"/>
    <a:srgbClr val="555556"/>
    <a:srgbClr val="646464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22" autoAdjust="0"/>
    <p:restoredTop sz="95084" autoAdjust="0"/>
  </p:normalViewPr>
  <p:slideViewPr>
    <p:cSldViewPr snapToGrid="0" snapToObjects="1">
      <p:cViewPr varScale="1">
        <p:scale>
          <a:sx n="83" d="100"/>
          <a:sy n="83" d="100"/>
        </p:scale>
        <p:origin x="9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9" d="100"/>
          <a:sy n="59" d="100"/>
        </p:scale>
        <p:origin x="2251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2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63" Type="http://schemas.openxmlformats.org/officeDocument/2006/relationships/slide" Target="slides/slide58.xml"/><Relationship Id="rId84" Type="http://schemas.openxmlformats.org/officeDocument/2006/relationships/slide" Target="slides/slide79.xml"/><Relationship Id="rId138" Type="http://schemas.openxmlformats.org/officeDocument/2006/relationships/slide" Target="slides/slide133.xml"/><Relationship Id="rId159" Type="http://schemas.openxmlformats.org/officeDocument/2006/relationships/slide" Target="slides/slide154.xml"/><Relationship Id="rId170" Type="http://schemas.openxmlformats.org/officeDocument/2006/relationships/presProps" Target="presProps.xml"/><Relationship Id="rId107" Type="http://schemas.openxmlformats.org/officeDocument/2006/relationships/slide" Target="slides/slide102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53" Type="http://schemas.openxmlformats.org/officeDocument/2006/relationships/slide" Target="slides/slide48.xml"/><Relationship Id="rId74" Type="http://schemas.openxmlformats.org/officeDocument/2006/relationships/slide" Target="slides/slide69.xml"/><Relationship Id="rId128" Type="http://schemas.openxmlformats.org/officeDocument/2006/relationships/slide" Target="slides/slide123.xml"/><Relationship Id="rId149" Type="http://schemas.openxmlformats.org/officeDocument/2006/relationships/slide" Target="slides/slide144.xml"/><Relationship Id="rId5" Type="http://schemas.openxmlformats.org/officeDocument/2006/relationships/slideMaster" Target="slideMasters/slideMaster2.xml"/><Relationship Id="rId95" Type="http://schemas.openxmlformats.org/officeDocument/2006/relationships/slide" Target="slides/slide90.xml"/><Relationship Id="rId160" Type="http://schemas.openxmlformats.org/officeDocument/2006/relationships/slide" Target="slides/slide155.xml"/><Relationship Id="rId22" Type="http://schemas.openxmlformats.org/officeDocument/2006/relationships/slide" Target="slides/slide17.xml"/><Relationship Id="rId43" Type="http://schemas.openxmlformats.org/officeDocument/2006/relationships/slide" Target="slides/slide38.xml"/><Relationship Id="rId64" Type="http://schemas.openxmlformats.org/officeDocument/2006/relationships/slide" Target="slides/slide59.xml"/><Relationship Id="rId118" Type="http://schemas.openxmlformats.org/officeDocument/2006/relationships/slide" Target="slides/slide113.xml"/><Relationship Id="rId139" Type="http://schemas.openxmlformats.org/officeDocument/2006/relationships/slide" Target="slides/slide134.xml"/><Relationship Id="rId85" Type="http://schemas.openxmlformats.org/officeDocument/2006/relationships/slide" Target="slides/slide80.xml"/><Relationship Id="rId150" Type="http://schemas.openxmlformats.org/officeDocument/2006/relationships/slide" Target="slides/slide145.xml"/><Relationship Id="rId171" Type="http://schemas.openxmlformats.org/officeDocument/2006/relationships/viewProps" Target="viewProps.xml"/><Relationship Id="rId12" Type="http://schemas.openxmlformats.org/officeDocument/2006/relationships/slide" Target="slides/slide7.xml"/><Relationship Id="rId33" Type="http://schemas.openxmlformats.org/officeDocument/2006/relationships/slide" Target="slides/slide28.xml"/><Relationship Id="rId108" Type="http://schemas.openxmlformats.org/officeDocument/2006/relationships/slide" Target="slides/slide103.xml"/><Relationship Id="rId129" Type="http://schemas.openxmlformats.org/officeDocument/2006/relationships/slide" Target="slides/slide124.xml"/><Relationship Id="rId54" Type="http://schemas.openxmlformats.org/officeDocument/2006/relationships/slide" Target="slides/slide49.xml"/><Relationship Id="rId75" Type="http://schemas.openxmlformats.org/officeDocument/2006/relationships/slide" Target="slides/slide70.xml"/><Relationship Id="rId96" Type="http://schemas.openxmlformats.org/officeDocument/2006/relationships/slide" Target="slides/slide91.xml"/><Relationship Id="rId140" Type="http://schemas.openxmlformats.org/officeDocument/2006/relationships/slide" Target="slides/slide135.xml"/><Relationship Id="rId161" Type="http://schemas.openxmlformats.org/officeDocument/2006/relationships/slide" Target="slides/slide156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49" Type="http://schemas.openxmlformats.org/officeDocument/2006/relationships/slide" Target="slides/slide44.xml"/><Relationship Id="rId114" Type="http://schemas.openxmlformats.org/officeDocument/2006/relationships/slide" Target="slides/slide109.xml"/><Relationship Id="rId119" Type="http://schemas.openxmlformats.org/officeDocument/2006/relationships/slide" Target="slides/slide114.xml"/><Relationship Id="rId44" Type="http://schemas.openxmlformats.org/officeDocument/2006/relationships/slide" Target="slides/slide39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81" Type="http://schemas.openxmlformats.org/officeDocument/2006/relationships/slide" Target="slides/slide76.xml"/><Relationship Id="rId86" Type="http://schemas.openxmlformats.org/officeDocument/2006/relationships/slide" Target="slides/slide81.xml"/><Relationship Id="rId130" Type="http://schemas.openxmlformats.org/officeDocument/2006/relationships/slide" Target="slides/slide125.xml"/><Relationship Id="rId135" Type="http://schemas.openxmlformats.org/officeDocument/2006/relationships/slide" Target="slides/slide130.xml"/><Relationship Id="rId151" Type="http://schemas.openxmlformats.org/officeDocument/2006/relationships/slide" Target="slides/slide146.xml"/><Relationship Id="rId156" Type="http://schemas.openxmlformats.org/officeDocument/2006/relationships/slide" Target="slides/slide151.xml"/><Relationship Id="rId172" Type="http://schemas.openxmlformats.org/officeDocument/2006/relationships/theme" Target="theme/theme1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109" Type="http://schemas.openxmlformats.org/officeDocument/2006/relationships/slide" Target="slides/slide10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97" Type="http://schemas.openxmlformats.org/officeDocument/2006/relationships/slide" Target="slides/slide92.xml"/><Relationship Id="rId104" Type="http://schemas.openxmlformats.org/officeDocument/2006/relationships/slide" Target="slides/slide99.xml"/><Relationship Id="rId120" Type="http://schemas.openxmlformats.org/officeDocument/2006/relationships/slide" Target="slides/slide115.xml"/><Relationship Id="rId125" Type="http://schemas.openxmlformats.org/officeDocument/2006/relationships/slide" Target="slides/slide120.xml"/><Relationship Id="rId141" Type="http://schemas.openxmlformats.org/officeDocument/2006/relationships/slide" Target="slides/slide136.xml"/><Relationship Id="rId146" Type="http://schemas.openxmlformats.org/officeDocument/2006/relationships/slide" Target="slides/slide141.xml"/><Relationship Id="rId167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92" Type="http://schemas.openxmlformats.org/officeDocument/2006/relationships/slide" Target="slides/slide87.xml"/><Relationship Id="rId162" Type="http://schemas.openxmlformats.org/officeDocument/2006/relationships/slide" Target="slides/slide157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slide" Target="slides/slide82.xml"/><Relationship Id="rId110" Type="http://schemas.openxmlformats.org/officeDocument/2006/relationships/slide" Target="slides/slide105.xml"/><Relationship Id="rId115" Type="http://schemas.openxmlformats.org/officeDocument/2006/relationships/slide" Target="slides/slide110.xml"/><Relationship Id="rId131" Type="http://schemas.openxmlformats.org/officeDocument/2006/relationships/slide" Target="slides/slide126.xml"/><Relationship Id="rId136" Type="http://schemas.openxmlformats.org/officeDocument/2006/relationships/slide" Target="slides/slide131.xml"/><Relationship Id="rId157" Type="http://schemas.openxmlformats.org/officeDocument/2006/relationships/slide" Target="slides/slide152.xml"/><Relationship Id="rId61" Type="http://schemas.openxmlformats.org/officeDocument/2006/relationships/slide" Target="slides/slide56.xml"/><Relationship Id="rId82" Type="http://schemas.openxmlformats.org/officeDocument/2006/relationships/slide" Target="slides/slide77.xml"/><Relationship Id="rId152" Type="http://schemas.openxmlformats.org/officeDocument/2006/relationships/slide" Target="slides/slide147.xml"/><Relationship Id="rId173" Type="http://schemas.openxmlformats.org/officeDocument/2006/relationships/tableStyles" Target="tableStyle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56" Type="http://schemas.openxmlformats.org/officeDocument/2006/relationships/slide" Target="slides/slide51.xml"/><Relationship Id="rId77" Type="http://schemas.openxmlformats.org/officeDocument/2006/relationships/slide" Target="slides/slide72.xml"/><Relationship Id="rId100" Type="http://schemas.openxmlformats.org/officeDocument/2006/relationships/slide" Target="slides/slide95.xml"/><Relationship Id="rId105" Type="http://schemas.openxmlformats.org/officeDocument/2006/relationships/slide" Target="slides/slide100.xml"/><Relationship Id="rId126" Type="http://schemas.openxmlformats.org/officeDocument/2006/relationships/slide" Target="slides/slide121.xml"/><Relationship Id="rId147" Type="http://schemas.openxmlformats.org/officeDocument/2006/relationships/slide" Target="slides/slide142.xml"/><Relationship Id="rId168" Type="http://schemas.openxmlformats.org/officeDocument/2006/relationships/handoutMaster" Target="handoutMasters/handoutMaster1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93" Type="http://schemas.openxmlformats.org/officeDocument/2006/relationships/slide" Target="slides/slide88.xml"/><Relationship Id="rId98" Type="http://schemas.openxmlformats.org/officeDocument/2006/relationships/slide" Target="slides/slide93.xml"/><Relationship Id="rId121" Type="http://schemas.openxmlformats.org/officeDocument/2006/relationships/slide" Target="slides/slide116.xml"/><Relationship Id="rId142" Type="http://schemas.openxmlformats.org/officeDocument/2006/relationships/slide" Target="slides/slide137.xml"/><Relationship Id="rId163" Type="http://schemas.openxmlformats.org/officeDocument/2006/relationships/slide" Target="slides/slide158.xml"/><Relationship Id="rId3" Type="http://schemas.openxmlformats.org/officeDocument/2006/relationships/customXml" Target="../customXml/item3.xml"/><Relationship Id="rId25" Type="http://schemas.openxmlformats.org/officeDocument/2006/relationships/slide" Target="slides/slide20.xml"/><Relationship Id="rId46" Type="http://schemas.openxmlformats.org/officeDocument/2006/relationships/slide" Target="slides/slide41.xml"/><Relationship Id="rId67" Type="http://schemas.openxmlformats.org/officeDocument/2006/relationships/slide" Target="slides/slide62.xml"/><Relationship Id="rId116" Type="http://schemas.openxmlformats.org/officeDocument/2006/relationships/slide" Target="slides/slide111.xml"/><Relationship Id="rId137" Type="http://schemas.openxmlformats.org/officeDocument/2006/relationships/slide" Target="slides/slide132.xml"/><Relationship Id="rId158" Type="http://schemas.openxmlformats.org/officeDocument/2006/relationships/slide" Target="slides/slide153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62" Type="http://schemas.openxmlformats.org/officeDocument/2006/relationships/slide" Target="slides/slide57.xml"/><Relationship Id="rId83" Type="http://schemas.openxmlformats.org/officeDocument/2006/relationships/slide" Target="slides/slide78.xml"/><Relationship Id="rId88" Type="http://schemas.openxmlformats.org/officeDocument/2006/relationships/slide" Target="slides/slide83.xml"/><Relationship Id="rId111" Type="http://schemas.openxmlformats.org/officeDocument/2006/relationships/slide" Target="slides/slide106.xml"/><Relationship Id="rId132" Type="http://schemas.openxmlformats.org/officeDocument/2006/relationships/slide" Target="slides/slide127.xml"/><Relationship Id="rId153" Type="http://schemas.openxmlformats.org/officeDocument/2006/relationships/slide" Target="slides/slide148.xml"/><Relationship Id="rId174" Type="http://schemas.microsoft.com/office/2016/11/relationships/changesInfo" Target="changesInfos/changesInfo1.xml"/><Relationship Id="rId15" Type="http://schemas.openxmlformats.org/officeDocument/2006/relationships/slide" Target="slides/slide10.xml"/><Relationship Id="rId36" Type="http://schemas.openxmlformats.org/officeDocument/2006/relationships/slide" Target="slides/slide31.xml"/><Relationship Id="rId57" Type="http://schemas.openxmlformats.org/officeDocument/2006/relationships/slide" Target="slides/slide52.xml"/><Relationship Id="rId106" Type="http://schemas.openxmlformats.org/officeDocument/2006/relationships/slide" Target="slides/slide101.xml"/><Relationship Id="rId127" Type="http://schemas.openxmlformats.org/officeDocument/2006/relationships/slide" Target="slides/slide12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52" Type="http://schemas.openxmlformats.org/officeDocument/2006/relationships/slide" Target="slides/slide47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94" Type="http://schemas.openxmlformats.org/officeDocument/2006/relationships/slide" Target="slides/slide89.xml"/><Relationship Id="rId99" Type="http://schemas.openxmlformats.org/officeDocument/2006/relationships/slide" Target="slides/slide94.xml"/><Relationship Id="rId101" Type="http://schemas.openxmlformats.org/officeDocument/2006/relationships/slide" Target="slides/slide96.xml"/><Relationship Id="rId122" Type="http://schemas.openxmlformats.org/officeDocument/2006/relationships/slide" Target="slides/slide117.xml"/><Relationship Id="rId143" Type="http://schemas.openxmlformats.org/officeDocument/2006/relationships/slide" Target="slides/slide138.xml"/><Relationship Id="rId148" Type="http://schemas.openxmlformats.org/officeDocument/2006/relationships/slide" Target="slides/slide143.xml"/><Relationship Id="rId164" Type="http://schemas.openxmlformats.org/officeDocument/2006/relationships/slide" Target="slides/slide159.xml"/><Relationship Id="rId16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7" Type="http://schemas.openxmlformats.org/officeDocument/2006/relationships/slide" Target="slides/slide42.xml"/><Relationship Id="rId68" Type="http://schemas.openxmlformats.org/officeDocument/2006/relationships/slide" Target="slides/slide63.xml"/><Relationship Id="rId89" Type="http://schemas.openxmlformats.org/officeDocument/2006/relationships/slide" Target="slides/slide84.xml"/><Relationship Id="rId112" Type="http://schemas.openxmlformats.org/officeDocument/2006/relationships/slide" Target="slides/slide107.xml"/><Relationship Id="rId133" Type="http://schemas.openxmlformats.org/officeDocument/2006/relationships/slide" Target="slides/slide128.xml"/><Relationship Id="rId154" Type="http://schemas.openxmlformats.org/officeDocument/2006/relationships/slide" Target="slides/slide149.xml"/><Relationship Id="rId16" Type="http://schemas.openxmlformats.org/officeDocument/2006/relationships/slide" Target="slides/slide11.xml"/><Relationship Id="rId37" Type="http://schemas.openxmlformats.org/officeDocument/2006/relationships/slide" Target="slides/slide32.xml"/><Relationship Id="rId58" Type="http://schemas.openxmlformats.org/officeDocument/2006/relationships/slide" Target="slides/slide53.xml"/><Relationship Id="rId79" Type="http://schemas.openxmlformats.org/officeDocument/2006/relationships/slide" Target="slides/slide74.xml"/><Relationship Id="rId102" Type="http://schemas.openxmlformats.org/officeDocument/2006/relationships/slide" Target="slides/slide97.xml"/><Relationship Id="rId123" Type="http://schemas.openxmlformats.org/officeDocument/2006/relationships/slide" Target="slides/slide118.xml"/><Relationship Id="rId144" Type="http://schemas.openxmlformats.org/officeDocument/2006/relationships/slide" Target="slides/slide139.xml"/><Relationship Id="rId90" Type="http://schemas.openxmlformats.org/officeDocument/2006/relationships/slide" Target="slides/slide85.xml"/><Relationship Id="rId165" Type="http://schemas.openxmlformats.org/officeDocument/2006/relationships/slide" Target="slides/slide160.xml"/><Relationship Id="rId27" Type="http://schemas.openxmlformats.org/officeDocument/2006/relationships/slide" Target="slides/slide22.xml"/><Relationship Id="rId48" Type="http://schemas.openxmlformats.org/officeDocument/2006/relationships/slide" Target="slides/slide43.xml"/><Relationship Id="rId69" Type="http://schemas.openxmlformats.org/officeDocument/2006/relationships/slide" Target="slides/slide64.xml"/><Relationship Id="rId113" Type="http://schemas.openxmlformats.org/officeDocument/2006/relationships/slide" Target="slides/slide108.xml"/><Relationship Id="rId134" Type="http://schemas.openxmlformats.org/officeDocument/2006/relationships/slide" Target="slides/slide129.xml"/><Relationship Id="rId80" Type="http://schemas.openxmlformats.org/officeDocument/2006/relationships/slide" Target="slides/slide75.xml"/><Relationship Id="rId155" Type="http://schemas.openxmlformats.org/officeDocument/2006/relationships/slide" Target="slides/slide150.xml"/><Relationship Id="rId17" Type="http://schemas.openxmlformats.org/officeDocument/2006/relationships/slide" Target="slides/slide12.xml"/><Relationship Id="rId38" Type="http://schemas.openxmlformats.org/officeDocument/2006/relationships/slide" Target="slides/slide33.xml"/><Relationship Id="rId59" Type="http://schemas.openxmlformats.org/officeDocument/2006/relationships/slide" Target="slides/slide54.xml"/><Relationship Id="rId103" Type="http://schemas.openxmlformats.org/officeDocument/2006/relationships/slide" Target="slides/slide98.xml"/><Relationship Id="rId124" Type="http://schemas.openxmlformats.org/officeDocument/2006/relationships/slide" Target="slides/slide119.xml"/><Relationship Id="rId70" Type="http://schemas.openxmlformats.org/officeDocument/2006/relationships/slide" Target="slides/slide65.xml"/><Relationship Id="rId91" Type="http://schemas.openxmlformats.org/officeDocument/2006/relationships/slide" Target="slides/slide86.xml"/><Relationship Id="rId145" Type="http://schemas.openxmlformats.org/officeDocument/2006/relationships/slide" Target="slides/slide140.xml"/><Relationship Id="rId166" Type="http://schemas.openxmlformats.org/officeDocument/2006/relationships/slide" Target="slides/slide16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m, Krisha" userId="d6b91ba6-cd94-4226-a7ac-204f415fadfd" providerId="ADAL" clId="{A4E1B2FB-74B6-48D6-BB4C-CB71210BFCCB}"/>
    <pc:docChg chg="undo custSel addSld delSld modSld addSection delSection modSection">
      <pc:chgData name="Lim, Krisha" userId="d6b91ba6-cd94-4226-a7ac-204f415fadfd" providerId="ADAL" clId="{A4E1B2FB-74B6-48D6-BB4C-CB71210BFCCB}" dt="2022-04-19T08:09:11.299" v="296" actId="5793"/>
      <pc:docMkLst>
        <pc:docMk/>
      </pc:docMkLst>
      <pc:sldChg chg="modSp">
        <pc:chgData name="Lim, Krisha" userId="d6b91ba6-cd94-4226-a7ac-204f415fadfd" providerId="ADAL" clId="{A4E1B2FB-74B6-48D6-BB4C-CB71210BFCCB}" dt="2022-04-19T08:08:42.283" v="201" actId="20577"/>
        <pc:sldMkLst>
          <pc:docMk/>
          <pc:sldMk cId="1784189900" sldId="260"/>
        </pc:sldMkLst>
        <pc:spChg chg="mod">
          <ac:chgData name="Lim, Krisha" userId="d6b91ba6-cd94-4226-a7ac-204f415fadfd" providerId="ADAL" clId="{A4E1B2FB-74B6-48D6-BB4C-CB71210BFCCB}" dt="2022-04-19T08:08:42.283" v="201" actId="20577"/>
          <ac:spMkLst>
            <pc:docMk/>
            <pc:sldMk cId="1784189900" sldId="260"/>
            <ac:spMk id="2" creationId="{B105E445-B861-4282-9979-68ED7431C5F7}"/>
          </ac:spMkLst>
        </pc:spChg>
      </pc:sldChg>
      <pc:sldChg chg="modSp">
        <pc:chgData name="Lim, Krisha" userId="d6b91ba6-cd94-4226-a7ac-204f415fadfd" providerId="ADAL" clId="{A4E1B2FB-74B6-48D6-BB4C-CB71210BFCCB}" dt="2022-04-19T08:07:59.276" v="192"/>
        <pc:sldMkLst>
          <pc:docMk/>
          <pc:sldMk cId="4280536678" sldId="268"/>
        </pc:sldMkLst>
        <pc:spChg chg="mod">
          <ac:chgData name="Lim, Krisha" userId="d6b91ba6-cd94-4226-a7ac-204f415fadfd" providerId="ADAL" clId="{A4E1B2FB-74B6-48D6-BB4C-CB71210BFCCB}" dt="2022-04-19T08:07:52.226" v="190" actId="20577"/>
          <ac:spMkLst>
            <pc:docMk/>
            <pc:sldMk cId="4280536678" sldId="268"/>
            <ac:spMk id="2" creationId="{4E02930F-8AA8-4E10-9240-C9FBCF737212}"/>
          </ac:spMkLst>
        </pc:spChg>
        <pc:spChg chg="mod">
          <ac:chgData name="Lim, Krisha" userId="d6b91ba6-cd94-4226-a7ac-204f415fadfd" providerId="ADAL" clId="{A4E1B2FB-74B6-48D6-BB4C-CB71210BFCCB}" dt="2022-04-19T08:07:59.276" v="192"/>
          <ac:spMkLst>
            <pc:docMk/>
            <pc:sldMk cId="4280536678" sldId="268"/>
            <ac:spMk id="3" creationId="{FD3F16BE-F523-4A6A-B057-5E35EAAFA1C7}"/>
          </ac:spMkLst>
        </pc:spChg>
      </pc:sldChg>
      <pc:sldChg chg="modSp add del">
        <pc:chgData name="Lim, Krisha" userId="d6b91ba6-cd94-4226-a7ac-204f415fadfd" providerId="ADAL" clId="{A4E1B2FB-74B6-48D6-BB4C-CB71210BFCCB}" dt="2022-04-19T08:09:11.299" v="296" actId="5793"/>
        <pc:sldMkLst>
          <pc:docMk/>
          <pc:sldMk cId="1331725919" sldId="301"/>
        </pc:sldMkLst>
        <pc:spChg chg="mod">
          <ac:chgData name="Lim, Krisha" userId="d6b91ba6-cd94-4226-a7ac-204f415fadfd" providerId="ADAL" clId="{A4E1B2FB-74B6-48D6-BB4C-CB71210BFCCB}" dt="2022-04-19T08:09:11.299" v="296" actId="5793"/>
          <ac:spMkLst>
            <pc:docMk/>
            <pc:sldMk cId="1331725919" sldId="301"/>
            <ac:spMk id="3" creationId="{46B47C61-5FBA-494C-8F48-4041F6219BE7}"/>
          </ac:spMkLst>
        </pc:spChg>
      </pc:sldChg>
    </pc:docChg>
  </pc:docChgLst>
  <pc:docChgLst>
    <pc:chgData name="Lim, Krisha" userId="d6b91ba6-cd94-4226-a7ac-204f415fadfd" providerId="ADAL" clId="{45BEE380-8D51-4304-8295-DEB3289D1ABB}"/>
    <pc:docChg chg="undo custSel addSld delSld modSld">
      <pc:chgData name="Lim, Krisha" userId="d6b91ba6-cd94-4226-a7ac-204f415fadfd" providerId="ADAL" clId="{45BEE380-8D51-4304-8295-DEB3289D1ABB}" dt="2022-04-22T08:49:16.418" v="2957" actId="2696"/>
      <pc:docMkLst>
        <pc:docMk/>
      </pc:docMkLst>
      <pc:sldChg chg="modSp">
        <pc:chgData name="Lim, Krisha" userId="d6b91ba6-cd94-4226-a7ac-204f415fadfd" providerId="ADAL" clId="{45BEE380-8D51-4304-8295-DEB3289D1ABB}" dt="2022-04-22T06:51:43.492" v="43" actId="20577"/>
        <pc:sldMkLst>
          <pc:docMk/>
          <pc:sldMk cId="2181000521" sldId="298"/>
        </pc:sldMkLst>
        <pc:spChg chg="mod">
          <ac:chgData name="Lim, Krisha" userId="d6b91ba6-cd94-4226-a7ac-204f415fadfd" providerId="ADAL" clId="{45BEE380-8D51-4304-8295-DEB3289D1ABB}" dt="2022-04-22T06:51:43.492" v="43" actId="20577"/>
          <ac:spMkLst>
            <pc:docMk/>
            <pc:sldMk cId="2181000521" sldId="298"/>
            <ac:spMk id="3" creationId="{45BD76D9-92E7-48F9-9209-F3CE6ABC5D64}"/>
          </ac:spMkLst>
        </pc:spChg>
      </pc:sldChg>
      <pc:sldChg chg="modSp">
        <pc:chgData name="Lim, Krisha" userId="d6b91ba6-cd94-4226-a7ac-204f415fadfd" providerId="ADAL" clId="{45BEE380-8D51-4304-8295-DEB3289D1ABB}" dt="2022-04-22T06:42:30.806" v="35" actId="20577"/>
        <pc:sldMkLst>
          <pc:docMk/>
          <pc:sldMk cId="1997834038" sldId="523"/>
        </pc:sldMkLst>
        <pc:spChg chg="mod">
          <ac:chgData name="Lim, Krisha" userId="d6b91ba6-cd94-4226-a7ac-204f415fadfd" providerId="ADAL" clId="{45BEE380-8D51-4304-8295-DEB3289D1ABB}" dt="2022-04-22T06:42:30.806" v="35" actId="20577"/>
          <ac:spMkLst>
            <pc:docMk/>
            <pc:sldMk cId="1997834038" sldId="523"/>
            <ac:spMk id="3" creationId="{A81C007A-6C6C-4C64-BCBE-61B38A916AD7}"/>
          </ac:spMkLst>
        </pc:spChg>
      </pc:sldChg>
      <pc:sldChg chg="modSp">
        <pc:chgData name="Lim, Krisha" userId="d6b91ba6-cd94-4226-a7ac-204f415fadfd" providerId="ADAL" clId="{45BEE380-8D51-4304-8295-DEB3289D1ABB}" dt="2022-04-22T06:42:44.779" v="36" actId="113"/>
        <pc:sldMkLst>
          <pc:docMk/>
          <pc:sldMk cId="1800675639" sldId="525"/>
        </pc:sldMkLst>
        <pc:spChg chg="mod">
          <ac:chgData name="Lim, Krisha" userId="d6b91ba6-cd94-4226-a7ac-204f415fadfd" providerId="ADAL" clId="{45BEE380-8D51-4304-8295-DEB3289D1ABB}" dt="2022-04-22T06:42:44.779" v="36" actId="113"/>
          <ac:spMkLst>
            <pc:docMk/>
            <pc:sldMk cId="1800675639" sldId="525"/>
            <ac:spMk id="3" creationId="{91B06EC3-7004-4BC7-839C-4E22B20E5DC8}"/>
          </ac:spMkLst>
        </pc:spChg>
      </pc:sldChg>
      <pc:sldChg chg="modSp">
        <pc:chgData name="Lim, Krisha" userId="d6b91ba6-cd94-4226-a7ac-204f415fadfd" providerId="ADAL" clId="{45BEE380-8D51-4304-8295-DEB3289D1ABB}" dt="2022-04-22T06:42:52.654" v="38" actId="113"/>
        <pc:sldMkLst>
          <pc:docMk/>
          <pc:sldMk cId="995529355" sldId="526"/>
        </pc:sldMkLst>
        <pc:spChg chg="mod">
          <ac:chgData name="Lim, Krisha" userId="d6b91ba6-cd94-4226-a7ac-204f415fadfd" providerId="ADAL" clId="{45BEE380-8D51-4304-8295-DEB3289D1ABB}" dt="2022-04-22T06:42:52.654" v="38" actId="113"/>
          <ac:spMkLst>
            <pc:docMk/>
            <pc:sldMk cId="995529355" sldId="526"/>
            <ac:spMk id="3" creationId="{010E33F9-A0E4-4F7F-BF2B-0E127A555A40}"/>
          </ac:spMkLst>
        </pc:spChg>
      </pc:sldChg>
      <pc:sldChg chg="modSp">
        <pc:chgData name="Lim, Krisha" userId="d6b91ba6-cd94-4226-a7ac-204f415fadfd" providerId="ADAL" clId="{45BEE380-8D51-4304-8295-DEB3289D1ABB}" dt="2022-04-22T06:42:54.824" v="39" actId="113"/>
        <pc:sldMkLst>
          <pc:docMk/>
          <pc:sldMk cId="1170652319" sldId="527"/>
        </pc:sldMkLst>
        <pc:spChg chg="mod">
          <ac:chgData name="Lim, Krisha" userId="d6b91ba6-cd94-4226-a7ac-204f415fadfd" providerId="ADAL" clId="{45BEE380-8D51-4304-8295-DEB3289D1ABB}" dt="2022-04-22T06:42:54.824" v="39" actId="113"/>
          <ac:spMkLst>
            <pc:docMk/>
            <pc:sldMk cId="1170652319" sldId="527"/>
            <ac:spMk id="3" creationId="{F5D1DF6A-B0C0-4043-B0E8-5C0AB8E4CA1F}"/>
          </ac:spMkLst>
        </pc:spChg>
      </pc:sldChg>
      <pc:sldChg chg="modSp">
        <pc:chgData name="Lim, Krisha" userId="d6b91ba6-cd94-4226-a7ac-204f415fadfd" providerId="ADAL" clId="{45BEE380-8D51-4304-8295-DEB3289D1ABB}" dt="2022-04-22T07:45:54.920" v="171" actId="113"/>
        <pc:sldMkLst>
          <pc:docMk/>
          <pc:sldMk cId="718100200" sldId="528"/>
        </pc:sldMkLst>
        <pc:spChg chg="mod">
          <ac:chgData name="Lim, Krisha" userId="d6b91ba6-cd94-4226-a7ac-204f415fadfd" providerId="ADAL" clId="{45BEE380-8D51-4304-8295-DEB3289D1ABB}" dt="2022-04-22T07:45:54.920" v="171" actId="113"/>
          <ac:spMkLst>
            <pc:docMk/>
            <pc:sldMk cId="718100200" sldId="528"/>
            <ac:spMk id="3" creationId="{134DB9EA-464E-41DC-AB40-C06564006B4B}"/>
          </ac:spMkLst>
        </pc:spChg>
      </pc:sldChg>
      <pc:sldChg chg="modSp del">
        <pc:chgData name="Lim, Krisha" userId="d6b91ba6-cd94-4226-a7ac-204f415fadfd" providerId="ADAL" clId="{45BEE380-8D51-4304-8295-DEB3289D1ABB}" dt="2022-04-22T08:49:16.418" v="2957" actId="2696"/>
        <pc:sldMkLst>
          <pc:docMk/>
          <pc:sldMk cId="475187002" sldId="529"/>
        </pc:sldMkLst>
        <pc:spChg chg="mod">
          <ac:chgData name="Lim, Krisha" userId="d6b91ba6-cd94-4226-a7ac-204f415fadfd" providerId="ADAL" clId="{45BEE380-8D51-4304-8295-DEB3289D1ABB}" dt="2022-04-22T07:05:50.168" v="51" actId="20577"/>
          <ac:spMkLst>
            <pc:docMk/>
            <pc:sldMk cId="475187002" sldId="529"/>
            <ac:spMk id="3" creationId="{721D1FB8-DF28-43F9-96B8-840797A06864}"/>
          </ac:spMkLst>
        </pc:spChg>
      </pc:sldChg>
      <pc:sldChg chg="modSp add del">
        <pc:chgData name="Lim, Krisha" userId="d6b91ba6-cd94-4226-a7ac-204f415fadfd" providerId="ADAL" clId="{45BEE380-8D51-4304-8295-DEB3289D1ABB}" dt="2022-04-22T08:49:13.499" v="2956" actId="2696"/>
        <pc:sldMkLst>
          <pc:docMk/>
          <pc:sldMk cId="3812046441" sldId="559"/>
        </pc:sldMkLst>
        <pc:spChg chg="mod">
          <ac:chgData name="Lim, Krisha" userId="d6b91ba6-cd94-4226-a7ac-204f415fadfd" providerId="ADAL" clId="{45BEE380-8D51-4304-8295-DEB3289D1ABB}" dt="2022-04-22T07:45:00.748" v="63" actId="20577"/>
          <ac:spMkLst>
            <pc:docMk/>
            <pc:sldMk cId="3812046441" sldId="559"/>
            <ac:spMk id="3" creationId="{724200F3-2D10-4A5B-9D7C-AB6F928B14CC}"/>
          </ac:spMkLst>
        </pc:spChg>
      </pc:sldChg>
      <pc:sldChg chg="addSp modSp add addCm delCm">
        <pc:chgData name="Lim, Krisha" userId="d6b91ba6-cd94-4226-a7ac-204f415fadfd" providerId="ADAL" clId="{45BEE380-8D51-4304-8295-DEB3289D1ABB}" dt="2022-04-22T07:52:33.059" v="588" actId="20577"/>
        <pc:sldMkLst>
          <pc:docMk/>
          <pc:sldMk cId="2562083032" sldId="560"/>
        </pc:sldMkLst>
        <pc:spChg chg="mod">
          <ac:chgData name="Lim, Krisha" userId="d6b91ba6-cd94-4226-a7ac-204f415fadfd" providerId="ADAL" clId="{45BEE380-8D51-4304-8295-DEB3289D1ABB}" dt="2022-04-22T07:50:32.556" v="578" actId="20577"/>
          <ac:spMkLst>
            <pc:docMk/>
            <pc:sldMk cId="2562083032" sldId="560"/>
            <ac:spMk id="2" creationId="{4CCA6E7A-128B-4411-BED2-DFA4E2AB952D}"/>
          </ac:spMkLst>
        </pc:spChg>
        <pc:spChg chg="mod">
          <ac:chgData name="Lim, Krisha" userId="d6b91ba6-cd94-4226-a7ac-204f415fadfd" providerId="ADAL" clId="{45BEE380-8D51-4304-8295-DEB3289D1ABB}" dt="2022-04-22T07:52:33.059" v="588" actId="20577"/>
          <ac:spMkLst>
            <pc:docMk/>
            <pc:sldMk cId="2562083032" sldId="560"/>
            <ac:spMk id="3" creationId="{E1DAAD58-395E-4AE1-B727-39CAF3F8E8A7}"/>
          </ac:spMkLst>
        </pc:spChg>
        <pc:spChg chg="add mod">
          <ac:chgData name="Lim, Krisha" userId="d6b91ba6-cd94-4226-a7ac-204f415fadfd" providerId="ADAL" clId="{45BEE380-8D51-4304-8295-DEB3289D1ABB}" dt="2022-04-22T07:50:26.618" v="573" actId="1038"/>
          <ac:spMkLst>
            <pc:docMk/>
            <pc:sldMk cId="2562083032" sldId="560"/>
            <ac:spMk id="4" creationId="{9752A7FE-099B-40B1-BAB4-A870EB0604FF}"/>
          </ac:spMkLst>
        </pc:spChg>
        <pc:graphicFrameChg chg="add mod modGraphic">
          <ac:chgData name="Lim, Krisha" userId="d6b91ba6-cd94-4226-a7ac-204f415fadfd" providerId="ADAL" clId="{45BEE380-8D51-4304-8295-DEB3289D1ABB}" dt="2022-04-22T07:50:16.752" v="568" actId="1076"/>
          <ac:graphicFrameMkLst>
            <pc:docMk/>
            <pc:sldMk cId="2562083032" sldId="560"/>
            <ac:graphicFrameMk id="5" creationId="{D323DD6E-DEE0-45CC-820B-64D7473DB5E3}"/>
          </ac:graphicFrameMkLst>
        </pc:graphicFrameChg>
      </pc:sldChg>
      <pc:sldChg chg="modSp add">
        <pc:chgData name="Lim, Krisha" userId="d6b91ba6-cd94-4226-a7ac-204f415fadfd" providerId="ADAL" clId="{45BEE380-8D51-4304-8295-DEB3289D1ABB}" dt="2022-04-22T08:01:18.159" v="1030" actId="20577"/>
        <pc:sldMkLst>
          <pc:docMk/>
          <pc:sldMk cId="3878809325" sldId="561"/>
        </pc:sldMkLst>
        <pc:spChg chg="mod">
          <ac:chgData name="Lim, Krisha" userId="d6b91ba6-cd94-4226-a7ac-204f415fadfd" providerId="ADAL" clId="{45BEE380-8D51-4304-8295-DEB3289D1ABB}" dt="2022-04-22T07:52:48.227" v="602" actId="20577"/>
          <ac:spMkLst>
            <pc:docMk/>
            <pc:sldMk cId="3878809325" sldId="561"/>
            <ac:spMk id="2" creationId="{0BEDC5D3-1010-4260-B4FF-AB397541E8DF}"/>
          </ac:spMkLst>
        </pc:spChg>
        <pc:spChg chg="mod">
          <ac:chgData name="Lim, Krisha" userId="d6b91ba6-cd94-4226-a7ac-204f415fadfd" providerId="ADAL" clId="{45BEE380-8D51-4304-8295-DEB3289D1ABB}" dt="2022-04-22T08:01:18.159" v="1030" actId="20577"/>
          <ac:spMkLst>
            <pc:docMk/>
            <pc:sldMk cId="3878809325" sldId="561"/>
            <ac:spMk id="3" creationId="{FFB593FF-BB90-4375-B139-7EC7D377E1B2}"/>
          </ac:spMkLst>
        </pc:spChg>
      </pc:sldChg>
      <pc:sldChg chg="modSp add">
        <pc:chgData name="Lim, Krisha" userId="d6b91ba6-cd94-4226-a7ac-204f415fadfd" providerId="ADAL" clId="{45BEE380-8D51-4304-8295-DEB3289D1ABB}" dt="2022-04-22T08:02:13.323" v="1084" actId="404"/>
        <pc:sldMkLst>
          <pc:docMk/>
          <pc:sldMk cId="3459109924" sldId="562"/>
        </pc:sldMkLst>
        <pc:spChg chg="mod">
          <ac:chgData name="Lim, Krisha" userId="d6b91ba6-cd94-4226-a7ac-204f415fadfd" providerId="ADAL" clId="{45BEE380-8D51-4304-8295-DEB3289D1ABB}" dt="2022-04-22T07:53:53.457" v="745" actId="20577"/>
          <ac:spMkLst>
            <pc:docMk/>
            <pc:sldMk cId="3459109924" sldId="562"/>
            <ac:spMk id="2" creationId="{23B20011-1988-4BE5-973B-9AC2C70F6436}"/>
          </ac:spMkLst>
        </pc:spChg>
        <pc:spChg chg="mod">
          <ac:chgData name="Lim, Krisha" userId="d6b91ba6-cd94-4226-a7ac-204f415fadfd" providerId="ADAL" clId="{45BEE380-8D51-4304-8295-DEB3289D1ABB}" dt="2022-04-22T08:02:13.323" v="1084" actId="404"/>
          <ac:spMkLst>
            <pc:docMk/>
            <pc:sldMk cId="3459109924" sldId="562"/>
            <ac:spMk id="3" creationId="{44C3BA1D-81F4-4686-9F89-8BA6F53331C1}"/>
          </ac:spMkLst>
        </pc:spChg>
      </pc:sldChg>
      <pc:sldChg chg="modSp add">
        <pc:chgData name="Lim, Krisha" userId="d6b91ba6-cd94-4226-a7ac-204f415fadfd" providerId="ADAL" clId="{45BEE380-8D51-4304-8295-DEB3289D1ABB}" dt="2022-04-22T08:04:06.360" v="1394"/>
        <pc:sldMkLst>
          <pc:docMk/>
          <pc:sldMk cId="21289122" sldId="563"/>
        </pc:sldMkLst>
        <pc:spChg chg="mod">
          <ac:chgData name="Lim, Krisha" userId="d6b91ba6-cd94-4226-a7ac-204f415fadfd" providerId="ADAL" clId="{45BEE380-8D51-4304-8295-DEB3289D1ABB}" dt="2022-04-22T08:02:20.335" v="1086"/>
          <ac:spMkLst>
            <pc:docMk/>
            <pc:sldMk cId="21289122" sldId="563"/>
            <ac:spMk id="2" creationId="{7C65A549-231E-4684-ABD9-444DB01E5C68}"/>
          </ac:spMkLst>
        </pc:spChg>
        <pc:spChg chg="mod">
          <ac:chgData name="Lim, Krisha" userId="d6b91ba6-cd94-4226-a7ac-204f415fadfd" providerId="ADAL" clId="{45BEE380-8D51-4304-8295-DEB3289D1ABB}" dt="2022-04-22T08:04:06.360" v="1394"/>
          <ac:spMkLst>
            <pc:docMk/>
            <pc:sldMk cId="21289122" sldId="563"/>
            <ac:spMk id="3" creationId="{CEAF6296-F93E-4C7F-8057-6F5A477967C2}"/>
          </ac:spMkLst>
        </pc:spChg>
      </pc:sldChg>
      <pc:sldChg chg="modSp add">
        <pc:chgData name="Lim, Krisha" userId="d6b91ba6-cd94-4226-a7ac-204f415fadfd" providerId="ADAL" clId="{45BEE380-8D51-4304-8295-DEB3289D1ABB}" dt="2022-04-22T08:05:32.936" v="1603" actId="20577"/>
        <pc:sldMkLst>
          <pc:docMk/>
          <pc:sldMk cId="4192271313" sldId="564"/>
        </pc:sldMkLst>
        <pc:spChg chg="mod">
          <ac:chgData name="Lim, Krisha" userId="d6b91ba6-cd94-4226-a7ac-204f415fadfd" providerId="ADAL" clId="{45BEE380-8D51-4304-8295-DEB3289D1ABB}" dt="2022-04-22T08:04:16.120" v="1396"/>
          <ac:spMkLst>
            <pc:docMk/>
            <pc:sldMk cId="4192271313" sldId="564"/>
            <ac:spMk id="2" creationId="{892BD8B6-25F3-402D-B5C0-401623FB68ED}"/>
          </ac:spMkLst>
        </pc:spChg>
        <pc:spChg chg="mod">
          <ac:chgData name="Lim, Krisha" userId="d6b91ba6-cd94-4226-a7ac-204f415fadfd" providerId="ADAL" clId="{45BEE380-8D51-4304-8295-DEB3289D1ABB}" dt="2022-04-22T08:05:32.936" v="1603" actId="20577"/>
          <ac:spMkLst>
            <pc:docMk/>
            <pc:sldMk cId="4192271313" sldId="564"/>
            <ac:spMk id="3" creationId="{818D3BB1-9D45-41D1-8B35-A35F094A6D09}"/>
          </ac:spMkLst>
        </pc:spChg>
      </pc:sldChg>
      <pc:sldChg chg="modSp add">
        <pc:chgData name="Lim, Krisha" userId="d6b91ba6-cd94-4226-a7ac-204f415fadfd" providerId="ADAL" clId="{45BEE380-8D51-4304-8295-DEB3289D1ABB}" dt="2022-04-22T08:38:58.744" v="2620"/>
        <pc:sldMkLst>
          <pc:docMk/>
          <pc:sldMk cId="2418656905" sldId="565"/>
        </pc:sldMkLst>
        <pc:spChg chg="mod">
          <ac:chgData name="Lim, Krisha" userId="d6b91ba6-cd94-4226-a7ac-204f415fadfd" providerId="ADAL" clId="{45BEE380-8D51-4304-8295-DEB3289D1ABB}" dt="2022-04-22T08:38:58.744" v="2620"/>
          <ac:spMkLst>
            <pc:docMk/>
            <pc:sldMk cId="2418656905" sldId="565"/>
            <ac:spMk id="2" creationId="{89D85D8F-776D-4A16-A733-45A52C6452BE}"/>
          </ac:spMkLst>
        </pc:spChg>
        <pc:spChg chg="mod">
          <ac:chgData name="Lim, Krisha" userId="d6b91ba6-cd94-4226-a7ac-204f415fadfd" providerId="ADAL" clId="{45BEE380-8D51-4304-8295-DEB3289D1ABB}" dt="2022-04-22T08:24:46.489" v="2170"/>
          <ac:spMkLst>
            <pc:docMk/>
            <pc:sldMk cId="2418656905" sldId="565"/>
            <ac:spMk id="3" creationId="{63152576-4989-4829-B640-08317CA0B2FF}"/>
          </ac:spMkLst>
        </pc:spChg>
      </pc:sldChg>
      <pc:sldChg chg="modSp add">
        <pc:chgData name="Lim, Krisha" userId="d6b91ba6-cd94-4226-a7ac-204f415fadfd" providerId="ADAL" clId="{45BEE380-8D51-4304-8295-DEB3289D1ABB}" dt="2022-04-22T08:42:20.492" v="2731" actId="20577"/>
        <pc:sldMkLst>
          <pc:docMk/>
          <pc:sldMk cId="422610655" sldId="566"/>
        </pc:sldMkLst>
        <pc:spChg chg="mod">
          <ac:chgData name="Lim, Krisha" userId="d6b91ba6-cd94-4226-a7ac-204f415fadfd" providerId="ADAL" clId="{45BEE380-8D51-4304-8295-DEB3289D1ABB}" dt="2022-04-22T08:39:00.808" v="2621"/>
          <ac:spMkLst>
            <pc:docMk/>
            <pc:sldMk cId="422610655" sldId="566"/>
            <ac:spMk id="2" creationId="{4E2DD72F-7D27-47FA-A266-845BEB90D58B}"/>
          </ac:spMkLst>
        </pc:spChg>
        <pc:spChg chg="mod">
          <ac:chgData name="Lim, Krisha" userId="d6b91ba6-cd94-4226-a7ac-204f415fadfd" providerId="ADAL" clId="{45BEE380-8D51-4304-8295-DEB3289D1ABB}" dt="2022-04-22T08:42:20.492" v="2731" actId="20577"/>
          <ac:spMkLst>
            <pc:docMk/>
            <pc:sldMk cId="422610655" sldId="566"/>
            <ac:spMk id="3" creationId="{B03BEEEC-6385-4BCA-A325-B15C0A401F47}"/>
          </ac:spMkLst>
        </pc:spChg>
      </pc:sldChg>
      <pc:sldChg chg="modSp add">
        <pc:chgData name="Lim, Krisha" userId="d6b91ba6-cd94-4226-a7ac-204f415fadfd" providerId="ADAL" clId="{45BEE380-8D51-4304-8295-DEB3289D1ABB}" dt="2022-04-22T08:44:09.348" v="2943" actId="20577"/>
        <pc:sldMkLst>
          <pc:docMk/>
          <pc:sldMk cId="2801398883" sldId="567"/>
        </pc:sldMkLst>
        <pc:spChg chg="mod">
          <ac:chgData name="Lim, Krisha" userId="d6b91ba6-cd94-4226-a7ac-204f415fadfd" providerId="ADAL" clId="{45BEE380-8D51-4304-8295-DEB3289D1ABB}" dt="2022-04-22T08:42:27.312" v="2732"/>
          <ac:spMkLst>
            <pc:docMk/>
            <pc:sldMk cId="2801398883" sldId="567"/>
            <ac:spMk id="2" creationId="{F4A5D933-14D0-4A4E-A524-58F8B0FA2CEB}"/>
          </ac:spMkLst>
        </pc:spChg>
        <pc:spChg chg="mod">
          <ac:chgData name="Lim, Krisha" userId="d6b91ba6-cd94-4226-a7ac-204f415fadfd" providerId="ADAL" clId="{45BEE380-8D51-4304-8295-DEB3289D1ABB}" dt="2022-04-22T08:44:09.348" v="2943" actId="20577"/>
          <ac:spMkLst>
            <pc:docMk/>
            <pc:sldMk cId="2801398883" sldId="567"/>
            <ac:spMk id="3" creationId="{56EC97B2-14DA-4A85-87DF-85F31FBF738C}"/>
          </ac:spMkLst>
        </pc:spChg>
      </pc:sldChg>
      <pc:sldChg chg="modSp add">
        <pc:chgData name="Lim, Krisha" userId="d6b91ba6-cd94-4226-a7ac-204f415fadfd" providerId="ADAL" clId="{45BEE380-8D51-4304-8295-DEB3289D1ABB}" dt="2022-04-22T08:44:20.856" v="2945" actId="207"/>
        <pc:sldMkLst>
          <pc:docMk/>
          <pc:sldMk cId="2795273153" sldId="568"/>
        </pc:sldMkLst>
        <pc:spChg chg="mod">
          <ac:chgData name="Lim, Krisha" userId="d6b91ba6-cd94-4226-a7ac-204f415fadfd" providerId="ADAL" clId="{45BEE380-8D51-4304-8295-DEB3289D1ABB}" dt="2022-04-22T08:43:32.699" v="2835"/>
          <ac:spMkLst>
            <pc:docMk/>
            <pc:sldMk cId="2795273153" sldId="568"/>
            <ac:spMk id="2" creationId="{17F61E37-9592-4985-905D-9F8ED1E96BC4}"/>
          </ac:spMkLst>
        </pc:spChg>
        <pc:spChg chg="mod">
          <ac:chgData name="Lim, Krisha" userId="d6b91ba6-cd94-4226-a7ac-204f415fadfd" providerId="ADAL" clId="{45BEE380-8D51-4304-8295-DEB3289D1ABB}" dt="2022-04-22T08:44:20.856" v="2945" actId="207"/>
          <ac:spMkLst>
            <pc:docMk/>
            <pc:sldMk cId="2795273153" sldId="568"/>
            <ac:spMk id="3" creationId="{1BB05814-B1BC-4268-9D6C-03C866B65B62}"/>
          </ac:spMkLst>
        </pc:spChg>
      </pc:sldChg>
      <pc:sldChg chg="modSp add">
        <pc:chgData name="Lim, Krisha" userId="d6b91ba6-cd94-4226-a7ac-204f415fadfd" providerId="ADAL" clId="{45BEE380-8D51-4304-8295-DEB3289D1ABB}" dt="2022-04-22T08:45:01.102" v="2955" actId="5793"/>
        <pc:sldMkLst>
          <pc:docMk/>
          <pc:sldMk cId="3339279056" sldId="569"/>
        </pc:sldMkLst>
        <pc:spChg chg="mod">
          <ac:chgData name="Lim, Krisha" userId="d6b91ba6-cd94-4226-a7ac-204f415fadfd" providerId="ADAL" clId="{45BEE380-8D51-4304-8295-DEB3289D1ABB}" dt="2022-04-22T08:44:25.599" v="2947"/>
          <ac:spMkLst>
            <pc:docMk/>
            <pc:sldMk cId="3339279056" sldId="569"/>
            <ac:spMk id="2" creationId="{10A6D3DA-ED39-4D10-8DD8-C991CF49177A}"/>
          </ac:spMkLst>
        </pc:spChg>
        <pc:spChg chg="mod">
          <ac:chgData name="Lim, Krisha" userId="d6b91ba6-cd94-4226-a7ac-204f415fadfd" providerId="ADAL" clId="{45BEE380-8D51-4304-8295-DEB3289D1ABB}" dt="2022-04-22T08:45:01.102" v="2955" actId="5793"/>
          <ac:spMkLst>
            <pc:docMk/>
            <pc:sldMk cId="3339279056" sldId="569"/>
            <ac:spMk id="3" creationId="{BB5038D8-E60B-4356-89BE-88301B421C6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AC5887-B343-1D4C-9540-711B41B3D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E0540F-8E69-5C4D-853B-447AE43EF82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8B54B-C6F3-634A-A175-A438C4A5EC70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235AA-0587-7A44-845C-5CBDE443E9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C3471D-FF42-1E42-86A3-3C7CC97317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C4F1BB-8698-D146-90BF-BC7E85376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970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AB557-68BD-4EB5-BC0F-14247F99E1C6}" type="datetimeFigureOut">
              <a:rPr lang="en-CA" smtClean="0"/>
              <a:t>2022-04-22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CFA959-F140-4DE7-AE87-4D93140DC4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4269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82709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30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57774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06631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6571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Change name of objects (</a:t>
            </a:r>
            <a:r>
              <a:rPr lang="en-CA" err="1"/>
              <a:t>ie</a:t>
            </a:r>
            <a:r>
              <a:rPr lang="en-CA"/>
              <a:t> don’t call matrix matrix)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42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49221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Move functions up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45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54419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54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608467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Easily drop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55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1290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56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04803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Treating NA’s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57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48745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Phrase this as a question?</a:t>
            </a:r>
          </a:p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63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87040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99189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66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590853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Rownames(no_row_5) &lt;- NULL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73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227349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120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97255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https://hhsievertsen.github.io/applied_econ_with_r/#5_Descriptive_Charts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122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76768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8204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b="0">
              <a:solidFill>
                <a:srgbClr val="17A488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0340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681669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86785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98306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8702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End AM session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24316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5CD39CC-4F61-6C42-9AC1-CEDE2BEAEA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7119" cy="50784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CFD10A9-06EA-6C44-A9A9-88F3B5C25D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903" y="5480919"/>
            <a:ext cx="6034619" cy="95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Colum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4758C-8024-AC4A-97CE-04A12CC40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457200"/>
            <a:ext cx="4040505" cy="1600200"/>
          </a:xfrm>
          <a:prstGeom prst="rect">
            <a:avLst/>
          </a:prstGeom>
        </p:spPr>
        <p:txBody>
          <a:bodyPr anchor="ctr"/>
          <a:lstStyle>
            <a:lvl1pPr>
              <a:defRPr sz="3200" b="1" i="0">
                <a:solidFill>
                  <a:srgbClr val="0D2244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3732A-E107-D544-BA7F-8E02FA390D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0"/>
            <a:ext cx="6348330" cy="53837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0D224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C58DF-C432-B248-8DFE-B04BEE2AC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1520" y="2057400"/>
            <a:ext cx="4040505" cy="378355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5E9B5C-43DD-1443-98F9-101C05B1E9E4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5FCB6EA-EB61-DB42-8A1B-BE594F6269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07853" y="5975896"/>
            <a:ext cx="1116657" cy="71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555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5CD39CC-4F61-6C42-9AC1-CEDE2BEAEA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7119" cy="50784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4D438F-D3D1-0449-B4C8-1AFB8592AE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903" y="5515209"/>
            <a:ext cx="5930685" cy="93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848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+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D6DB8E-FB1D-CC4D-AB8D-C415B2D4BB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5569"/>
          <a:stretch/>
        </p:blipFill>
        <p:spPr>
          <a:xfrm>
            <a:off x="0" y="0"/>
            <a:ext cx="12192000" cy="4286002"/>
          </a:xfrm>
          <a:prstGeom prst="rect">
            <a:avLst/>
          </a:prstGeom>
        </p:spPr>
      </p:pic>
      <p:sp>
        <p:nvSpPr>
          <p:cNvPr id="10" name="Title 10">
            <a:extLst>
              <a:ext uri="{FF2B5EF4-FFF2-40B4-BE49-F238E27FC236}">
                <a16:creationId xmlns:a16="http://schemas.microsoft.com/office/drawing/2014/main" id="{8D5FAD4D-1F50-2C42-A2B1-6EC133959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302" y="4519573"/>
            <a:ext cx="10515600" cy="877617"/>
          </a:xfrm>
          <a:prstGeom prst="rect">
            <a:avLst/>
          </a:prstGeom>
        </p:spPr>
        <p:txBody>
          <a:bodyPr anchor="ctr"/>
          <a:lstStyle>
            <a:lvl1pPr>
              <a:defRPr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519D5ECD-473D-344F-893F-97CB5AF76E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3302" y="5392648"/>
            <a:ext cx="7224209" cy="6459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696370-4200-9240-8DFB-AB1A3731AD1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9119" y="6002622"/>
            <a:ext cx="3918403" cy="61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96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33CC8-FFAC-B042-BD76-F6CB6A38F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65125"/>
            <a:ext cx="10799998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800"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4B4EA-259C-6446-BD42-D9DA7C879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1825625"/>
            <a:ext cx="10799998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F76BD5-526D-C54D-9821-B70AD59DB4D7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0D5290C-EE4B-A04F-85DD-B77DD1B555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33654" y="5975896"/>
            <a:ext cx="3918403" cy="61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352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F76384-186B-184D-9D72-2691F8F2BDDA}"/>
              </a:ext>
            </a:extLst>
          </p:cNvPr>
          <p:cNvSpPr txBox="1"/>
          <p:nvPr userDrawn="1"/>
        </p:nvSpPr>
        <p:spPr>
          <a:xfrm>
            <a:off x="1842868" y="4225392"/>
            <a:ext cx="8567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mfre.landfood.ubc.ca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6908C6F-18B0-924C-9C03-11AFA8AE71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63098" y="1836238"/>
            <a:ext cx="3736060" cy="238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1467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/footer larg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095A647-277F-8D40-8168-7B7E643011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23351" y="5987989"/>
            <a:ext cx="1087097" cy="69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8206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 w/footer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20" y="6153194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20231D2-D652-284F-BE2F-BB056E139F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95479" y="6250704"/>
            <a:ext cx="790153" cy="50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217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/footer larg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21A9EC-84A3-3648-B014-69B29D64BDAC}"/>
              </a:ext>
            </a:extLst>
          </p:cNvPr>
          <p:cNvSpPr/>
          <p:nvPr userDrawn="1"/>
        </p:nvSpPr>
        <p:spPr>
          <a:xfrm>
            <a:off x="2231572" y="3629"/>
            <a:ext cx="996042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>
            <a:cxnSpLocks/>
          </p:cNvCxnSpPr>
          <p:nvPr userDrawn="1"/>
        </p:nvCxnSpPr>
        <p:spPr>
          <a:xfrm>
            <a:off x="2231572" y="0"/>
            <a:ext cx="0" cy="6854228"/>
          </a:xfrm>
          <a:prstGeom prst="line">
            <a:avLst/>
          </a:prstGeom>
          <a:ln w="381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FFAF0DF-0A0B-AB45-8121-3DFC34FEB4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6958" y="5660262"/>
            <a:ext cx="1468907" cy="93934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B4B7148-B6C0-7140-BFBE-4E5AD006F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5508" y="310696"/>
            <a:ext cx="9098149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800" b="1" i="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90AECFF-62BA-C547-9E34-224C73C4E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5508" y="1771196"/>
            <a:ext cx="9098149" cy="482841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45803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31395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22339-5932-054B-B659-838F6A648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65125"/>
            <a:ext cx="10799998" cy="1325563"/>
          </a:xfrm>
          <a:prstGeom prst="rect">
            <a:avLst/>
          </a:prstGeom>
        </p:spPr>
        <p:txBody>
          <a:bodyPr anchor="ctr"/>
          <a:lstStyle>
            <a:lvl1pPr>
              <a:defRPr sz="4800"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17087-24A9-7D46-A049-7911C3C436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1520" y="1825625"/>
            <a:ext cx="5288280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EF0311-B9C2-F14A-995C-73BBAE6F2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359318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DC1FA9E-145D-6547-8ADC-C033C3770FF4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719EC0CA-1804-4E45-8E20-EE71A4CAB9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54173" y="5987989"/>
            <a:ext cx="1087097" cy="69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+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D6DB8E-FB1D-CC4D-AB8D-C415B2D4BB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5569"/>
          <a:stretch/>
        </p:blipFill>
        <p:spPr>
          <a:xfrm>
            <a:off x="0" y="0"/>
            <a:ext cx="12192000" cy="4286002"/>
          </a:xfrm>
          <a:prstGeom prst="rect">
            <a:avLst/>
          </a:prstGeom>
        </p:spPr>
      </p:pic>
      <p:sp>
        <p:nvSpPr>
          <p:cNvPr id="10" name="Title 10">
            <a:extLst>
              <a:ext uri="{FF2B5EF4-FFF2-40B4-BE49-F238E27FC236}">
                <a16:creationId xmlns:a16="http://schemas.microsoft.com/office/drawing/2014/main" id="{8D5FAD4D-1F50-2C42-A2B1-6EC133959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302" y="4519573"/>
            <a:ext cx="10515600" cy="877617"/>
          </a:xfrm>
          <a:prstGeom prst="rect">
            <a:avLst/>
          </a:prstGeom>
        </p:spPr>
        <p:txBody>
          <a:bodyPr anchor="ctr"/>
          <a:lstStyle>
            <a:lvl1pPr>
              <a:defRPr b="1" i="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519D5ECD-473D-344F-893F-97CB5AF76E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3302" y="5392648"/>
            <a:ext cx="7224209" cy="6459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0" i="0">
                <a:solidFill>
                  <a:srgbClr val="0D22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A71169-5504-8A47-AF13-1B8885125E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9119" y="6007648"/>
            <a:ext cx="3918403" cy="61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564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Colum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4758C-8024-AC4A-97CE-04A12CC40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457200"/>
            <a:ext cx="4040505" cy="1600200"/>
          </a:xfrm>
          <a:prstGeom prst="rect">
            <a:avLst/>
          </a:prstGeom>
        </p:spPr>
        <p:txBody>
          <a:bodyPr anchor="ctr"/>
          <a:lstStyle>
            <a:lvl1pPr>
              <a:defRPr sz="3200" b="1" i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3732A-E107-D544-BA7F-8E02FA390D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0"/>
            <a:ext cx="6348330" cy="53837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C58DF-C432-B248-8DFE-B04BEE2AC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1520" y="2057400"/>
            <a:ext cx="4040505" cy="378355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5E9B5C-43DD-1443-98F9-101C05B1E9E4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2B71CA6-D241-AD42-B17A-93058CEEF2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43899" y="5987989"/>
            <a:ext cx="1087097" cy="69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106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33CC8-FFAC-B042-BD76-F6CB6A38F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65125"/>
            <a:ext cx="10799998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800" b="1" i="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4B4EA-259C-6446-BD42-D9DA7C879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1825625"/>
            <a:ext cx="10799998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F76BD5-526D-C54D-9821-B70AD59DB4D7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4F6C677-B25C-A349-BF9F-9E90E3821B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07853" y="5975896"/>
            <a:ext cx="1116657" cy="71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062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F76384-186B-184D-9D72-2691F8F2BDDA}"/>
              </a:ext>
            </a:extLst>
          </p:cNvPr>
          <p:cNvSpPr txBox="1"/>
          <p:nvPr userDrawn="1"/>
        </p:nvSpPr>
        <p:spPr>
          <a:xfrm>
            <a:off x="1842868" y="4225392"/>
            <a:ext cx="8567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0D22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mfre.landfood.ubc.ca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62E8B7D-32CF-3E42-96A8-9C0264F537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63098" y="1842184"/>
            <a:ext cx="3726763" cy="238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68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/footer larg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D357B0B-E2A7-A845-B6F4-D027CEB9A0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07853" y="5975896"/>
            <a:ext cx="1116657" cy="71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67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/footer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18" y="6073812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E09EACE-EDDB-3C4D-B1BB-AF35AE51B1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3099" y="6213296"/>
            <a:ext cx="774913" cy="49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09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883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/footer larg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21A9EC-84A3-3648-B014-69B29D64BDAC}"/>
              </a:ext>
            </a:extLst>
          </p:cNvPr>
          <p:cNvSpPr/>
          <p:nvPr userDrawn="1"/>
        </p:nvSpPr>
        <p:spPr>
          <a:xfrm>
            <a:off x="2063932" y="0"/>
            <a:ext cx="10128068" cy="6858000"/>
          </a:xfrm>
          <a:prstGeom prst="rect">
            <a:avLst/>
          </a:prstGeom>
          <a:solidFill>
            <a:srgbClr val="0020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73D044B-87D5-6147-8DB0-327DBCCDED96}"/>
              </a:ext>
            </a:extLst>
          </p:cNvPr>
          <p:cNvCxnSpPr>
            <a:cxnSpLocks/>
          </p:cNvCxnSpPr>
          <p:nvPr userDrawn="1"/>
        </p:nvCxnSpPr>
        <p:spPr>
          <a:xfrm>
            <a:off x="2063932" y="0"/>
            <a:ext cx="0" cy="6876000"/>
          </a:xfrm>
          <a:prstGeom prst="line">
            <a:avLst/>
          </a:prstGeom>
          <a:ln w="381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E04FC2-5C68-314B-8375-23815C9D77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2476" y="5703214"/>
            <a:ext cx="1518832" cy="97127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D73BFB4-0720-F74D-8C81-6A56B0942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6556" y="365125"/>
            <a:ext cx="9510644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800"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10588D-54C5-714D-A2C6-EEA26FFA8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6556" y="1825624"/>
            <a:ext cx="9510644" cy="46818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1243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22339-5932-054B-B659-838F6A648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65125"/>
            <a:ext cx="10799998" cy="1325563"/>
          </a:xfrm>
          <a:prstGeom prst="rect">
            <a:avLst/>
          </a:prstGeom>
        </p:spPr>
        <p:txBody>
          <a:bodyPr anchor="ctr"/>
          <a:lstStyle>
            <a:lvl1pPr>
              <a:defRPr sz="4800" b="1" i="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17087-24A9-7D46-A049-7911C3C436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1520" y="1825625"/>
            <a:ext cx="5288280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EF0311-B9C2-F14A-995C-73BBAE6F2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359318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DC1FA9E-145D-6547-8ADC-C033C3770FF4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5D1DD52-D5BA-AA46-BB93-BDF0139EBC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07853" y="5975896"/>
            <a:ext cx="1116657" cy="71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154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1606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3" r:id="rId3"/>
    <p:sldLayoutId id="2147483673" r:id="rId4"/>
    <p:sldLayoutId id="2147483678" r:id="rId5"/>
    <p:sldLayoutId id="2147483689" r:id="rId6"/>
    <p:sldLayoutId id="2147483679" r:id="rId7"/>
    <p:sldLayoutId id="2147483691" r:id="rId8"/>
    <p:sldLayoutId id="2147483665" r:id="rId9"/>
    <p:sldLayoutId id="214748367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20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715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90" r:id="rId6"/>
    <p:sldLayoutId id="2147483692" r:id="rId7"/>
    <p:sldLayoutId id="2147483686" r:id="rId8"/>
    <p:sldLayoutId id="2147483687" r:id="rId9"/>
    <p:sldLayoutId id="214748368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7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7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7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hyperlink" Target="https://vincentarelbundock.github.io/modelsummary/articles/appearance.html" TargetMode="External"/><Relationship Id="rId1" Type="http://schemas.openxmlformats.org/officeDocument/2006/relationships/slideLayout" Target="../slideLayouts/slideLayout17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hyperlink" Target="https://ggplot2-book.org/introduction.html" TargetMode="External"/><Relationship Id="rId1" Type="http://schemas.openxmlformats.org/officeDocument/2006/relationships/slideLayout" Target="../slideLayouts/slideLayout1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7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7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tat.berkeley.edu/~s133/dates.html" TargetMode="Externa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150.statcan.gc.ca/t1/tbl1/en/tv.action?pid=3210035901" TargetMode="External"/><Relationship Id="rId1" Type="http://schemas.openxmlformats.org/officeDocument/2006/relationships/slideLayout" Target="../slideLayouts/slideLayout1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scapes.org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www.openscapes.org/blog/2020/10/12/tidy-data/" TargetMode="Externa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5E445-B861-4282-9979-68ED7431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302" y="4519573"/>
            <a:ext cx="11788698" cy="877617"/>
          </a:xfrm>
        </p:spPr>
        <p:txBody>
          <a:bodyPr/>
          <a:lstStyle/>
          <a:p>
            <a:r>
              <a:rPr lang="en-CA"/>
              <a:t>R Bootcamp: Data Types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11296-A1D1-46AB-977E-C59BEB6616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/>
              <a:t>August 23-24, 2021</a:t>
            </a:r>
          </a:p>
        </p:txBody>
      </p:sp>
    </p:spTree>
    <p:extLst>
      <p:ext uri="{BB962C8B-B14F-4D97-AF65-F5344CB8AC3E}">
        <p14:creationId xmlns:p14="http://schemas.microsoft.com/office/powerpoint/2010/main" val="1784189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B8D92-2E57-412C-BD8F-79666FE64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err="1"/>
              <a:t>Subsetting</a:t>
            </a:r>
            <a:r>
              <a:rPr lang="en-CA"/>
              <a:t> vectors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F7733-9AF9-4182-8D5B-3B2B3DBBC0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use the index position of an element in square brackets to extract one or more elements from a vector</a:t>
            </a:r>
          </a:p>
          <a:p>
            <a:pPr lvl="1"/>
            <a:r>
              <a:rPr lang="en-CA"/>
              <a:t>Index starts at 1</a:t>
            </a:r>
          </a:p>
          <a:p>
            <a:pPr lvl="1"/>
            <a:endParaRPr lang="en-CA" sz="1200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emissions[1]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emissions[c(1,3)]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emissions[c(2:3)]</a:t>
            </a:r>
            <a:endParaRPr lang="en-CA"/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17970427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E1907-46B4-44A9-B5E6-ABE4C806A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Tidy data</a:t>
            </a:r>
          </a:p>
        </p:txBody>
      </p:sp>
      <p:pic>
        <p:nvPicPr>
          <p:cNvPr id="4" name="Picture 2" descr="https://www.openscapes.org/img/blog/tidydata/tidydata_3.jpg">
            <a:extLst>
              <a:ext uri="{FF2B5EF4-FFF2-40B4-BE49-F238E27FC236}">
                <a16:creationId xmlns:a16="http://schemas.microsoft.com/office/drawing/2014/main" id="{713921EA-45C3-46DB-BA58-6D8AF713FC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107" y="1771650"/>
            <a:ext cx="8658911" cy="4827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5842162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74820-B8C2-45C7-B460-DF7009E08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Tidy data</a:t>
            </a:r>
          </a:p>
        </p:txBody>
      </p:sp>
      <p:pic>
        <p:nvPicPr>
          <p:cNvPr id="4" name="Picture 4" descr="https://github.com/allisonhorst/stats-illustrations/raw/master/rstats-artwork/tidydata_7.jpg">
            <a:extLst>
              <a:ext uri="{FF2B5EF4-FFF2-40B4-BE49-F238E27FC236}">
                <a16:creationId xmlns:a16="http://schemas.microsoft.com/office/drawing/2014/main" id="{45C117B1-6A52-4F26-9245-08B1931BFA2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374" y="1771650"/>
            <a:ext cx="8582378" cy="4827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3399479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0D13-A241-422F-B6A4-53222347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899BC-8AEB-44CE-A247-1D68FF564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Politics data is in the “long” format</a:t>
            </a:r>
          </a:p>
          <a:p>
            <a:pPr lvl="1"/>
            <a:r>
              <a:rPr lang="en-CA"/>
              <a:t>Each row contains the values of variables associated with each country and year </a:t>
            </a:r>
          </a:p>
          <a:p>
            <a:pPr lvl="1"/>
            <a:r>
              <a:rPr lang="en-CA"/>
              <a:t>Data is in the tidy format</a:t>
            </a:r>
          </a:p>
          <a:p>
            <a:pPr lvl="1"/>
            <a:endParaRPr lang="en-CA"/>
          </a:p>
          <a:p>
            <a:pPr lvl="1"/>
            <a:endParaRPr lang="en-CA"/>
          </a:p>
          <a:p>
            <a:pPr marL="457200" lvl="1" indent="0">
              <a:buNone/>
            </a:pPr>
            <a:endParaRPr lang="en-CA" sz="1000"/>
          </a:p>
          <a:p>
            <a:endParaRPr lang="en-CA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90D5482-7CCC-4F98-9B0A-BB4FE2820F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838925"/>
              </p:ext>
            </p:extLst>
          </p:nvPr>
        </p:nvGraphicFramePr>
        <p:xfrm>
          <a:off x="3400828" y="3854945"/>
          <a:ext cx="6824664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4888">
                  <a:extLst>
                    <a:ext uri="{9D8B030D-6E8A-4147-A177-3AD203B41FA5}">
                      <a16:colId xmlns:a16="http://schemas.microsoft.com/office/drawing/2014/main" val="691625227"/>
                    </a:ext>
                  </a:extLst>
                </a:gridCol>
                <a:gridCol w="2274888">
                  <a:extLst>
                    <a:ext uri="{9D8B030D-6E8A-4147-A177-3AD203B41FA5}">
                      <a16:colId xmlns:a16="http://schemas.microsoft.com/office/drawing/2014/main" val="3881580495"/>
                    </a:ext>
                  </a:extLst>
                </a:gridCol>
                <a:gridCol w="2274888">
                  <a:extLst>
                    <a:ext uri="{9D8B030D-6E8A-4147-A177-3AD203B41FA5}">
                      <a16:colId xmlns:a16="http://schemas.microsoft.com/office/drawing/2014/main" val="12938004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/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V2x_libdem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494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/>
                        <a:t>Myanmar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2012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0.137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802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CA"/>
                        <a:t>Myanmar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1997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0.018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627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0476628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4BA9D-77EC-4356-B6EE-A7D44DB01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B9EDE-D33A-4CD6-95A8-409247D21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Carbon and </a:t>
            </a:r>
            <a:r>
              <a:rPr lang="en-CA" err="1"/>
              <a:t>gdp</a:t>
            </a:r>
            <a:r>
              <a:rPr lang="en-CA"/>
              <a:t> data is in a “wide” format. </a:t>
            </a:r>
          </a:p>
          <a:p>
            <a:pPr lvl="1"/>
            <a:r>
              <a:rPr lang="en-CA"/>
              <a:t>This format means that each variable (i.e. emissions for 1751, emissions for 1752, and so on) is listed as its own column. </a:t>
            </a:r>
          </a:p>
          <a:p>
            <a:pPr lvl="1"/>
            <a:r>
              <a:rPr lang="en-CA"/>
              <a:t>Data is not tidy</a:t>
            </a:r>
          </a:p>
          <a:p>
            <a:pPr lvl="1"/>
            <a:endParaRPr lang="en-CA"/>
          </a:p>
          <a:p>
            <a:r>
              <a:rPr lang="en-CA"/>
              <a:t>R functions expect your data to be in the “long” format because it is more machine readable. </a:t>
            </a:r>
          </a:p>
          <a:p>
            <a:endParaRPr lang="en-CA"/>
          </a:p>
          <a:p>
            <a:endParaRPr lang="en-CA"/>
          </a:p>
        </p:txBody>
      </p:sp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9F6CD5B3-93D6-41E8-AC3C-817BE934C9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1606491"/>
              </p:ext>
            </p:extLst>
          </p:nvPr>
        </p:nvGraphicFramePr>
        <p:xfrm>
          <a:off x="2745508" y="5165585"/>
          <a:ext cx="909955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4888">
                  <a:extLst>
                    <a:ext uri="{9D8B030D-6E8A-4147-A177-3AD203B41FA5}">
                      <a16:colId xmlns:a16="http://schemas.microsoft.com/office/drawing/2014/main" val="691625227"/>
                    </a:ext>
                  </a:extLst>
                </a:gridCol>
                <a:gridCol w="2274888">
                  <a:extLst>
                    <a:ext uri="{9D8B030D-6E8A-4147-A177-3AD203B41FA5}">
                      <a16:colId xmlns:a16="http://schemas.microsoft.com/office/drawing/2014/main" val="3881580495"/>
                    </a:ext>
                  </a:extLst>
                </a:gridCol>
                <a:gridCol w="2274888">
                  <a:extLst>
                    <a:ext uri="{9D8B030D-6E8A-4147-A177-3AD203B41FA5}">
                      <a16:colId xmlns:a16="http://schemas.microsoft.com/office/drawing/2014/main" val="1293800472"/>
                    </a:ext>
                  </a:extLst>
                </a:gridCol>
                <a:gridCol w="2274888">
                  <a:extLst>
                    <a:ext uri="{9D8B030D-6E8A-4147-A177-3AD203B41FA5}">
                      <a16:colId xmlns:a16="http://schemas.microsoft.com/office/drawing/2014/main" val="2418863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/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494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/>
                        <a:t>Afghanistan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802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/>
                        <a:t>Albania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627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239176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7F87A-C92E-4409-96E7-E28DEDD72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Note on column names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68E87-32C8-4689-A5D9-4541A96F6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 might notice that in the </a:t>
            </a:r>
            <a:r>
              <a:rPr lang="en-CA" b="1"/>
              <a:t>carbon </a:t>
            </a:r>
            <a:r>
              <a:rPr lang="en-CA"/>
              <a:t>and </a:t>
            </a:r>
            <a:r>
              <a:rPr lang="en-CA" b="1" err="1"/>
              <a:t>gdp</a:t>
            </a:r>
            <a:r>
              <a:rPr lang="en-CA"/>
              <a:t> data, the column names are numeric. This practice is </a:t>
            </a:r>
            <a:r>
              <a:rPr lang="en-CA" b="1" i="1"/>
              <a:t>not recommended</a:t>
            </a:r>
            <a:r>
              <a:rPr lang="en-CA" i="1"/>
              <a:t>. </a:t>
            </a:r>
            <a:endParaRPr lang="en-CA"/>
          </a:p>
          <a:p>
            <a:pPr lvl="1"/>
            <a:r>
              <a:rPr lang="en-CA"/>
              <a:t>To refer to these columns, you will have to wrap them with backticks (`)</a:t>
            </a:r>
          </a:p>
          <a:p>
            <a:pPr lvl="1"/>
            <a:r>
              <a:rPr lang="en-CA"/>
              <a:t>carbon$`2014`</a:t>
            </a:r>
          </a:p>
        </p:txBody>
      </p:sp>
    </p:spTree>
    <p:extLst>
      <p:ext uri="{BB962C8B-B14F-4D97-AF65-F5344CB8AC3E}">
        <p14:creationId xmlns:p14="http://schemas.microsoft.com/office/powerpoint/2010/main" val="349917325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DC062-E7BC-4347-919B-6DCA338D9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7AAA3-23F8-4FB7-B9E0-12CBE8396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want to convert </a:t>
            </a:r>
            <a:r>
              <a:rPr lang="en-CA" b="1"/>
              <a:t>carbon</a:t>
            </a:r>
            <a:r>
              <a:rPr lang="en-CA"/>
              <a:t> to a “long” format to make it more useful for visualization and analysis. </a:t>
            </a:r>
          </a:p>
          <a:p>
            <a:pPr lvl="1"/>
            <a:r>
              <a:rPr lang="en-CA"/>
              <a:t>A “long” format means that we will have fewer columns than the current format (“wide”)</a:t>
            </a:r>
          </a:p>
          <a:p>
            <a:endParaRPr lang="en-CA"/>
          </a:p>
          <a:p>
            <a:r>
              <a:rPr lang="en-CA"/>
              <a:t>We want to collapse all emissions across the years into one new variable called “emissions.” </a:t>
            </a:r>
          </a:p>
          <a:p>
            <a:pPr marL="0" indent="0">
              <a:buNone/>
            </a:pPr>
            <a:endParaRPr lang="en-CA"/>
          </a:p>
          <a:p>
            <a:r>
              <a:rPr lang="en-CA"/>
              <a:t>We identify what year the data point is from by creating a “year” variable </a:t>
            </a:r>
          </a:p>
          <a:p>
            <a:endParaRPr lang="en-CA"/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5869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B277B-B428-498F-BD78-9BEDCF935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592A5-A0F6-4D63-8436-70433A0B6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F66C8217-802D-49C7-BD84-E35D6F4AE2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3750123"/>
              </p:ext>
            </p:extLst>
          </p:nvPr>
        </p:nvGraphicFramePr>
        <p:xfrm>
          <a:off x="3022440" y="1864879"/>
          <a:ext cx="823948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9871">
                  <a:extLst>
                    <a:ext uri="{9D8B030D-6E8A-4147-A177-3AD203B41FA5}">
                      <a16:colId xmlns:a16="http://schemas.microsoft.com/office/drawing/2014/main" val="691625227"/>
                    </a:ext>
                  </a:extLst>
                </a:gridCol>
                <a:gridCol w="2059871">
                  <a:extLst>
                    <a:ext uri="{9D8B030D-6E8A-4147-A177-3AD203B41FA5}">
                      <a16:colId xmlns:a16="http://schemas.microsoft.com/office/drawing/2014/main" val="3881580495"/>
                    </a:ext>
                  </a:extLst>
                </a:gridCol>
                <a:gridCol w="2059871">
                  <a:extLst>
                    <a:ext uri="{9D8B030D-6E8A-4147-A177-3AD203B41FA5}">
                      <a16:colId xmlns:a16="http://schemas.microsoft.com/office/drawing/2014/main" val="1293800472"/>
                    </a:ext>
                  </a:extLst>
                </a:gridCol>
                <a:gridCol w="2059871">
                  <a:extLst>
                    <a:ext uri="{9D8B030D-6E8A-4147-A177-3AD203B41FA5}">
                      <a16:colId xmlns:a16="http://schemas.microsoft.com/office/drawing/2014/main" val="2418863240"/>
                    </a:ext>
                  </a:extLst>
                </a:gridCol>
              </a:tblGrid>
              <a:tr h="328065">
                <a:tc>
                  <a:txBody>
                    <a:bodyPr/>
                    <a:lstStyle/>
                    <a:p>
                      <a:r>
                        <a:rPr lang="en-CA"/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494185"/>
                  </a:ext>
                </a:extLst>
              </a:tr>
              <a:tr h="328065">
                <a:tc>
                  <a:txBody>
                    <a:bodyPr/>
                    <a:lstStyle/>
                    <a:p>
                      <a:r>
                        <a:rPr lang="en-CA"/>
                        <a:t>Afghanistan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802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CA"/>
                        <a:t>Albania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627859"/>
                  </a:ext>
                </a:extLst>
              </a:tr>
            </a:tbl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D29EAA7-7D6D-4209-AA91-5A1C54E757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7197507"/>
              </p:ext>
            </p:extLst>
          </p:nvPr>
        </p:nvGraphicFramePr>
        <p:xfrm>
          <a:off x="4786530" y="3500722"/>
          <a:ext cx="5016104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120">
                  <a:extLst>
                    <a:ext uri="{9D8B030D-6E8A-4147-A177-3AD203B41FA5}">
                      <a16:colId xmlns:a16="http://schemas.microsoft.com/office/drawing/2014/main" val="691625227"/>
                    </a:ext>
                  </a:extLst>
                </a:gridCol>
                <a:gridCol w="667864">
                  <a:extLst>
                    <a:ext uri="{9D8B030D-6E8A-4147-A177-3AD203B41FA5}">
                      <a16:colId xmlns:a16="http://schemas.microsoft.com/office/drawing/2014/main" val="3881580495"/>
                    </a:ext>
                  </a:extLst>
                </a:gridCol>
                <a:gridCol w="2174120">
                  <a:extLst>
                    <a:ext uri="{9D8B030D-6E8A-4147-A177-3AD203B41FA5}">
                      <a16:colId xmlns:a16="http://schemas.microsoft.com/office/drawing/2014/main" val="1293800472"/>
                    </a:ext>
                  </a:extLst>
                </a:gridCol>
              </a:tblGrid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emissions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494185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Afghanistan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802208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Afghanistan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627859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Afghanistan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862341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Albania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4784984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Albania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6653383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Albania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082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2960450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49D8D-94AB-4EDC-942E-1B289CA52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911C4-0BFF-4E81-8C24-39DB9E4B3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will use the </a:t>
            </a:r>
            <a:r>
              <a:rPr lang="en-CA" b="1" err="1"/>
              <a:t>pivot_longer</a:t>
            </a:r>
            <a:r>
              <a:rPr lang="en-CA" b="1"/>
              <a:t>()</a:t>
            </a:r>
            <a:r>
              <a:rPr lang="en-CA"/>
              <a:t> function. </a:t>
            </a:r>
          </a:p>
          <a:p>
            <a:endParaRPr lang="en-CA"/>
          </a:p>
          <a:p>
            <a:r>
              <a:rPr lang="en-CA"/>
              <a:t>4 arguments</a:t>
            </a:r>
          </a:p>
          <a:p>
            <a:pPr lvl="1"/>
            <a:r>
              <a:rPr lang="en-CA"/>
              <a:t>The </a:t>
            </a:r>
            <a:r>
              <a:rPr lang="en-CA" b="1"/>
              <a:t>wide data</a:t>
            </a:r>
          </a:p>
          <a:p>
            <a:pPr lvl="1"/>
            <a:r>
              <a:rPr lang="en-CA" b="1"/>
              <a:t>cols</a:t>
            </a:r>
            <a:r>
              <a:rPr lang="en-CA"/>
              <a:t> are the names of the columns we will use (or not use) to fill the new values variable </a:t>
            </a:r>
          </a:p>
          <a:p>
            <a:pPr lvl="1"/>
            <a:r>
              <a:rPr lang="en-CA" b="1" err="1"/>
              <a:t>names_to</a:t>
            </a:r>
            <a:r>
              <a:rPr lang="en-CA"/>
              <a:t> refers to the column variable we wish to create the </a:t>
            </a:r>
            <a:r>
              <a:rPr lang="en-CA" b="1"/>
              <a:t>cols </a:t>
            </a:r>
            <a:r>
              <a:rPr lang="en-CA"/>
              <a:t>provided</a:t>
            </a:r>
          </a:p>
          <a:p>
            <a:pPr lvl="1"/>
            <a:r>
              <a:rPr lang="en-CA" b="1" err="1"/>
              <a:t>values_to</a:t>
            </a:r>
            <a:r>
              <a:rPr lang="en-CA"/>
              <a:t> refers to the column variable we wish to create and fill with the values associated with the cols provided</a:t>
            </a:r>
            <a:endParaRPr lang="en-CA" b="1"/>
          </a:p>
        </p:txBody>
      </p:sp>
    </p:spTree>
    <p:extLst>
      <p:ext uri="{BB962C8B-B14F-4D97-AF65-F5344CB8AC3E}">
        <p14:creationId xmlns:p14="http://schemas.microsoft.com/office/powerpoint/2010/main" val="726380904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45A1-9559-4BA4-9330-1D409BAF1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29175-444F-4039-A8D8-E262985A3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Looking at our </a:t>
            </a:r>
            <a:r>
              <a:rPr lang="en-CA" b="1"/>
              <a:t>carbon</a:t>
            </a:r>
            <a:r>
              <a:rPr lang="en-CA"/>
              <a:t> data, </a:t>
            </a:r>
          </a:p>
          <a:p>
            <a:endParaRPr lang="en-CA"/>
          </a:p>
          <a:p>
            <a:r>
              <a:rPr lang="en-CA"/>
              <a:t>4 arguments </a:t>
            </a:r>
          </a:p>
          <a:p>
            <a:pPr lvl="1"/>
            <a:r>
              <a:rPr lang="en-CA"/>
              <a:t>wide data – </a:t>
            </a:r>
            <a:r>
              <a:rPr lang="en-CA" b="1"/>
              <a:t>carbon</a:t>
            </a:r>
          </a:p>
          <a:p>
            <a:pPr lvl="1"/>
            <a:r>
              <a:rPr lang="en-CA" b="1"/>
              <a:t>cols </a:t>
            </a:r>
            <a:r>
              <a:rPr lang="en-CA"/>
              <a:t> - all columns except country, so </a:t>
            </a:r>
            <a:r>
              <a:rPr lang="en-CA" b="1"/>
              <a:t>–country</a:t>
            </a:r>
            <a:endParaRPr lang="en-CA"/>
          </a:p>
          <a:p>
            <a:pPr lvl="1"/>
            <a:r>
              <a:rPr lang="en-CA" b="1" err="1"/>
              <a:t>names_to</a:t>
            </a:r>
            <a:r>
              <a:rPr lang="en-CA"/>
              <a:t> – collapse all years to a new column called </a:t>
            </a:r>
            <a:r>
              <a:rPr lang="en-CA" b="1"/>
              <a:t>year</a:t>
            </a:r>
          </a:p>
          <a:p>
            <a:pPr lvl="1"/>
            <a:r>
              <a:rPr lang="en-CA" b="1" err="1"/>
              <a:t>values_to</a:t>
            </a:r>
            <a:r>
              <a:rPr lang="en-CA"/>
              <a:t> – collapse all emissions values to a new column called </a:t>
            </a:r>
            <a:r>
              <a:rPr lang="en-CA" b="1"/>
              <a:t>emissions</a:t>
            </a:r>
          </a:p>
        </p:txBody>
      </p:sp>
    </p:spTree>
    <p:extLst>
      <p:ext uri="{BB962C8B-B14F-4D97-AF65-F5344CB8AC3E}">
        <p14:creationId xmlns:p14="http://schemas.microsoft.com/office/powerpoint/2010/main" val="40810680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0BF23-CF93-495F-9B3E-0275894BE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Data Wrangling – reshaping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983FE-3496-46BD-B9CA-C855928D6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carbon</a:t>
            </a:r>
            <a:r>
              <a:rPr lang="en-CA" b="1">
                <a:solidFill>
                  <a:srgbClr val="17A488"/>
                </a:solidFill>
              </a:rPr>
              <a:t>_long &lt;- carbon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</a:t>
            </a:r>
            <a:r>
              <a:rPr lang="en-CA" b="1" err="1">
                <a:solidFill>
                  <a:srgbClr val="17A488"/>
                </a:solidFill>
              </a:rPr>
              <a:t>pivot_</a:t>
            </a:r>
            <a:r>
              <a:rPr lang="en-CA" b="1">
                <a:solidFill>
                  <a:srgbClr val="17A488"/>
                </a:solidFill>
              </a:rPr>
              <a:t>longer(cols = -country,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		   </a:t>
            </a:r>
            <a:r>
              <a:rPr lang="en-CA" b="1" err="1">
                <a:solidFill>
                  <a:srgbClr val="17A488"/>
                </a:solidFill>
              </a:rPr>
              <a:t>names_to</a:t>
            </a:r>
            <a:r>
              <a:rPr lang="en-CA" b="1">
                <a:solidFill>
                  <a:srgbClr val="17A488"/>
                </a:solidFill>
              </a:rPr>
              <a:t> = “year”,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		   </a:t>
            </a:r>
            <a:r>
              <a:rPr lang="en-CA" b="1" err="1">
                <a:solidFill>
                  <a:srgbClr val="17A488"/>
                </a:solidFill>
              </a:rPr>
              <a:t>values_to</a:t>
            </a:r>
            <a:r>
              <a:rPr lang="en-CA" b="1">
                <a:solidFill>
                  <a:srgbClr val="17A488"/>
                </a:solidFill>
              </a:rPr>
              <a:t> = “emissions”)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233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30DD7-ABF3-4924-A7B7-68CD3F9C8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Conditional </a:t>
            </a:r>
            <a:r>
              <a:rPr lang="en-CA" err="1"/>
              <a:t>subsetting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BB278-DA53-4836-B845-7E38AA713D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use logical tests to subset vectors</a:t>
            </a:r>
          </a:p>
          <a:p>
            <a:pPr lvl="1"/>
            <a:r>
              <a:rPr lang="en-CA"/>
              <a:t>&lt;, &lt;=, &gt;, &gt;=</a:t>
            </a:r>
          </a:p>
          <a:p>
            <a:pPr lvl="1"/>
            <a:r>
              <a:rPr lang="en-CA"/>
              <a:t>&amp; and |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emissions[emissions &gt; 100000] </a:t>
            </a:r>
          </a:p>
          <a:p>
            <a:pPr lvl="1"/>
            <a:r>
              <a:rPr lang="en-CA"/>
              <a:t>Select only emissions that are greater than 100000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emissions[emissions &gt; 0 &amp; emissions &lt; 55000] </a:t>
            </a:r>
          </a:p>
          <a:p>
            <a:pPr lvl="1"/>
            <a:r>
              <a:rPr lang="en-CA"/>
              <a:t>Select only emissions that are greater than 0 and less than 55000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9511555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24801-CA91-4E29-8BF9-668A7716F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A731D-0532-4357-94E6-3A6FD2BCB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>
                <a:solidFill>
                  <a:schemeClr val="tx1"/>
                </a:solidFill>
              </a:rPr>
              <a:t>Always good to check if you did it correctly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</a:t>
            </a:r>
            <a:r>
              <a:rPr lang="en-CA" b="1" err="1">
                <a:solidFill>
                  <a:srgbClr val="17A488"/>
                </a:solidFill>
              </a:rPr>
              <a:t>carbon_long</a:t>
            </a:r>
            <a:r>
              <a:rPr lang="en-CA" b="1">
                <a:solidFill>
                  <a:srgbClr val="17A488"/>
                </a:solidFill>
              </a:rPr>
              <a:t> %&gt;% </a:t>
            </a:r>
            <a:r>
              <a:rPr lang="en-CA" b="1" err="1">
                <a:solidFill>
                  <a:srgbClr val="17A488"/>
                </a:solidFill>
              </a:rPr>
              <a:t>slice_sample</a:t>
            </a:r>
            <a:r>
              <a:rPr lang="en-CA" b="1">
                <a:solidFill>
                  <a:srgbClr val="17A488"/>
                </a:solidFill>
              </a:rPr>
              <a:t>(n = 10) 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r>
              <a:rPr lang="en-CA"/>
              <a:t>Compare the dimensions of the </a:t>
            </a:r>
            <a:r>
              <a:rPr lang="en-CA" b="1"/>
              <a:t>carbon</a:t>
            </a:r>
            <a:r>
              <a:rPr lang="en-CA"/>
              <a:t> and </a:t>
            </a:r>
            <a:r>
              <a:rPr lang="en-CA" b="1" err="1"/>
              <a:t>carbon_long</a:t>
            </a:r>
            <a:r>
              <a:rPr lang="en-CA"/>
              <a:t> data frames.</a:t>
            </a:r>
          </a:p>
          <a:p>
            <a:pPr lvl="1"/>
            <a:r>
              <a:rPr lang="en-CA"/>
              <a:t>How would you check for this? 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8859546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5F454-9315-4E2F-BB6D-16239BF9A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4F009-920A-4BF3-B17E-60E843ADE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If you take a look at the structure of the data, you will notice that R encoded the year variable as character instead of numeric. </a:t>
            </a:r>
          </a:p>
          <a:p>
            <a:endParaRPr lang="en-CA"/>
          </a:p>
          <a:p>
            <a:r>
              <a:rPr lang="en-CA"/>
              <a:t>To create or modify columns, use the </a:t>
            </a:r>
            <a:r>
              <a:rPr lang="en-CA" b="1"/>
              <a:t>mutate</a:t>
            </a:r>
            <a:r>
              <a:rPr lang="en-CA"/>
              <a:t>()</a:t>
            </a:r>
            <a:r>
              <a:rPr lang="en-CA" b="1"/>
              <a:t> </a:t>
            </a:r>
            <a:r>
              <a:rPr lang="en-CA"/>
              <a:t>function. 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carbon_long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carbon_long</a:t>
            </a:r>
            <a:r>
              <a:rPr lang="en-CA" b="1">
                <a:solidFill>
                  <a:srgbClr val="17A488"/>
                </a:solidFill>
              </a:rPr>
              <a:t> %&gt;%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mutate(year = </a:t>
            </a:r>
            <a:r>
              <a:rPr lang="en-CA" b="1" err="1">
                <a:solidFill>
                  <a:srgbClr val="17A488"/>
                </a:solidFill>
              </a:rPr>
              <a:t>as.numeric</a:t>
            </a:r>
            <a:r>
              <a:rPr lang="en-CA" b="1">
                <a:solidFill>
                  <a:srgbClr val="17A488"/>
                </a:solidFill>
              </a:rPr>
              <a:t>(year)) </a:t>
            </a:r>
          </a:p>
          <a:p>
            <a:pPr marL="0" indent="0">
              <a:buNone/>
            </a:pPr>
            <a:endParaRPr lang="en-CA" sz="2500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sz="2500" b="1">
                <a:solidFill>
                  <a:srgbClr val="17A488"/>
                </a:solidFill>
              </a:rPr>
              <a:t>## </a:t>
            </a:r>
            <a:r>
              <a:rPr lang="en-CA" sz="2500" b="1" err="1">
                <a:solidFill>
                  <a:srgbClr val="17A488"/>
                </a:solidFill>
              </a:rPr>
              <a:t>carbon_long$year</a:t>
            </a:r>
            <a:r>
              <a:rPr lang="en-CA" sz="2500" b="1">
                <a:solidFill>
                  <a:srgbClr val="17A488"/>
                </a:solidFill>
              </a:rPr>
              <a:t> &lt;- </a:t>
            </a:r>
            <a:r>
              <a:rPr lang="en-CA" sz="2500" b="1" err="1">
                <a:solidFill>
                  <a:srgbClr val="17A488"/>
                </a:solidFill>
              </a:rPr>
              <a:t>as.numeric</a:t>
            </a:r>
            <a:r>
              <a:rPr lang="en-CA" sz="2500" b="1">
                <a:solidFill>
                  <a:srgbClr val="17A488"/>
                </a:solidFill>
              </a:rPr>
              <a:t>(</a:t>
            </a:r>
            <a:r>
              <a:rPr lang="en-CA" sz="2500" b="1" err="1">
                <a:solidFill>
                  <a:srgbClr val="17A488"/>
                </a:solidFill>
              </a:rPr>
              <a:t>carbon_long$year</a:t>
            </a:r>
            <a:r>
              <a:rPr lang="en-CA" sz="2500" b="1">
                <a:solidFill>
                  <a:srgbClr val="17A488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50253125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FA0CB-89F6-4071-ACC0-1A0A7253B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5C4CD-3CFD-45D1-A1C0-49FE45F83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 </a:t>
            </a:r>
            <a:r>
              <a:rPr lang="en-CA" b="1" err="1"/>
              <a:t>gdp</a:t>
            </a:r>
            <a:r>
              <a:rPr lang="en-CA"/>
              <a:t> data is also in the same format. Let’s reshape it too. Notice the use of the %&gt;%.</a:t>
            </a:r>
          </a:p>
          <a:p>
            <a:endParaRPr lang="en-CA"/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gdp_long</a:t>
            </a:r>
            <a:r>
              <a:rPr lang="en-US" b="1">
                <a:solidFill>
                  <a:srgbClr val="17A488"/>
                </a:solidFill>
              </a:rPr>
              <a:t> &lt;- 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pivot_longer</a:t>
            </a:r>
            <a:r>
              <a:rPr lang="en-US" b="1">
                <a:solidFill>
                  <a:srgbClr val="17A488"/>
                </a:solidFill>
              </a:rPr>
              <a:t>(cols = -country,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      </a:t>
            </a:r>
            <a:r>
              <a:rPr lang="en-US" b="1" err="1">
                <a:solidFill>
                  <a:srgbClr val="17A488"/>
                </a:solidFill>
              </a:rPr>
              <a:t>names_to</a:t>
            </a:r>
            <a:r>
              <a:rPr lang="en-US" b="1">
                <a:solidFill>
                  <a:srgbClr val="17A488"/>
                </a:solidFill>
              </a:rPr>
              <a:t> = "year",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      </a:t>
            </a:r>
            <a:r>
              <a:rPr lang="en-US" b="1" err="1">
                <a:solidFill>
                  <a:srgbClr val="17A488"/>
                </a:solidFill>
              </a:rPr>
              <a:t>values_to</a:t>
            </a:r>
            <a:r>
              <a:rPr lang="en-US" b="1">
                <a:solidFill>
                  <a:srgbClr val="17A488"/>
                </a:solidFill>
              </a:rPr>
              <a:t> = "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")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mutate(year = </a:t>
            </a:r>
            <a:r>
              <a:rPr lang="en-US" b="1" err="1">
                <a:solidFill>
                  <a:srgbClr val="17A488"/>
                </a:solidFill>
              </a:rPr>
              <a:t>as.numeric</a:t>
            </a:r>
            <a:r>
              <a:rPr lang="en-US" b="1">
                <a:solidFill>
                  <a:srgbClr val="17A488"/>
                </a:solidFill>
              </a:rPr>
              <a:t>(year),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 = </a:t>
            </a:r>
            <a:r>
              <a:rPr lang="en-US" b="1" err="1">
                <a:solidFill>
                  <a:srgbClr val="17A488"/>
                </a:solidFill>
              </a:rPr>
              <a:t>as.numeric</a:t>
            </a:r>
            <a:r>
              <a:rPr lang="en-US" b="1">
                <a:solidFill>
                  <a:srgbClr val="17A488"/>
                </a:solidFill>
              </a:rPr>
              <a:t>(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))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head(</a:t>
            </a:r>
            <a:r>
              <a:rPr lang="en-US" b="1" err="1">
                <a:solidFill>
                  <a:srgbClr val="17A488"/>
                </a:solidFill>
              </a:rPr>
              <a:t>gdp_long</a:t>
            </a:r>
            <a:r>
              <a:rPr lang="en-US" b="1">
                <a:solidFill>
                  <a:srgbClr val="17A488"/>
                </a:solidFill>
              </a:rPr>
              <a:t>)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2917648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968DD-6570-457E-B7D3-65E5C7FC7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B6542-B4BA-4B01-A2CE-4FA77F358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In case you need to reshape the data into wide format, read the notes!</a:t>
            </a:r>
          </a:p>
        </p:txBody>
      </p:sp>
    </p:spTree>
    <p:extLst>
      <p:ext uri="{BB962C8B-B14F-4D97-AF65-F5344CB8AC3E}">
        <p14:creationId xmlns:p14="http://schemas.microsoft.com/office/powerpoint/2010/main" val="426872082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0C740-3A1D-4D1E-AF2E-29381705D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Selecting and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CBF89-AEB3-4607-9CC4-C0B567C51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say you only want to keep certain variables from the </a:t>
            </a:r>
            <a:r>
              <a:rPr lang="en-CA" b="1"/>
              <a:t>politics</a:t>
            </a:r>
            <a:r>
              <a:rPr lang="en-CA"/>
              <a:t> data. You can use the </a:t>
            </a:r>
            <a:r>
              <a:rPr lang="en-CA" b="1"/>
              <a:t>select()</a:t>
            </a:r>
            <a:r>
              <a:rPr lang="en-CA"/>
              <a:t> function to perform this task. </a:t>
            </a:r>
          </a:p>
          <a:p>
            <a:pPr lvl="1"/>
            <a:r>
              <a:rPr lang="en-CA"/>
              <a:t>You can add a minus sign in front of a variable to drop a variable</a:t>
            </a:r>
          </a:p>
          <a:p>
            <a:pPr lvl="1"/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%&gt;% select(</a:t>
            </a:r>
            <a:r>
              <a:rPr lang="en-US" b="1" err="1">
                <a:solidFill>
                  <a:srgbClr val="17A488"/>
                </a:solidFill>
              </a:rPr>
              <a:t>country_name</a:t>
            </a:r>
            <a:r>
              <a:rPr lang="en-US" b="1">
                <a:solidFill>
                  <a:srgbClr val="17A488"/>
                </a:solidFill>
              </a:rPr>
              <a:t>, year, v2x_libdem, v2x_regime, region)</a:t>
            </a:r>
          </a:p>
          <a:p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politics %&gt;% select(-v2psnatpar_ord)</a:t>
            </a:r>
          </a:p>
        </p:txBody>
      </p:sp>
    </p:spTree>
    <p:extLst>
      <p:ext uri="{BB962C8B-B14F-4D97-AF65-F5344CB8AC3E}">
        <p14:creationId xmlns:p14="http://schemas.microsoft.com/office/powerpoint/2010/main" val="1155489208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DB568-7CD6-4C3C-9371-DB44484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Selecting and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451C9-7EE2-4D48-BA9C-6A13BA0D3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 output of the codes we just ran will just print the data frame. </a:t>
            </a:r>
          </a:p>
          <a:p>
            <a:endParaRPr lang="en-CA"/>
          </a:p>
          <a:p>
            <a:r>
              <a:rPr lang="en-CA"/>
              <a:t>To save the new data frame, we have to use the assignment operator. We will just overwrite the original </a:t>
            </a:r>
            <a:r>
              <a:rPr lang="en-CA" b="1"/>
              <a:t>politics</a:t>
            </a:r>
            <a:r>
              <a:rPr lang="en-CA"/>
              <a:t> data. </a:t>
            </a:r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&lt;- politics %&gt;% select(</a:t>
            </a:r>
            <a:r>
              <a:rPr lang="en-US" b="1" err="1">
                <a:solidFill>
                  <a:srgbClr val="17A488"/>
                </a:solidFill>
              </a:rPr>
              <a:t>country_name</a:t>
            </a:r>
            <a:r>
              <a:rPr lang="en-US" b="1">
                <a:solidFill>
                  <a:srgbClr val="17A488"/>
                </a:solidFill>
              </a:rPr>
              <a:t>, year, v2x_libdem, v2x_regime, region)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38923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C1DBC-3419-4B6E-AA43-3FA95BDA1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Selecting and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92BC7-C772-4ACD-A435-0C1EF71B7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use the </a:t>
            </a:r>
            <a:r>
              <a:rPr lang="en-CA" b="1"/>
              <a:t>filter()</a:t>
            </a:r>
            <a:r>
              <a:rPr lang="en-CA"/>
              <a:t> function to filter observations. </a:t>
            </a:r>
          </a:p>
          <a:p>
            <a:endParaRPr lang="en-CA"/>
          </a:p>
          <a:p>
            <a:pPr marL="0" indent="0">
              <a:buNone/>
            </a:pPr>
            <a:r>
              <a:rPr lang="en-CA"/>
              <a:t>Min(</a:t>
            </a:r>
            <a:r>
              <a:rPr lang="en-CA" err="1"/>
              <a:t>politics$year</a:t>
            </a:r>
            <a:r>
              <a:rPr lang="en-CA"/>
              <a:t>, na.rm = T)</a:t>
            </a:r>
          </a:p>
          <a:p>
            <a:pPr marL="0" indent="0">
              <a:buNone/>
            </a:pPr>
            <a:r>
              <a:rPr lang="en-CA"/>
              <a:t>Max(</a:t>
            </a:r>
            <a:r>
              <a:rPr lang="en-CA" err="1"/>
              <a:t>politics$year</a:t>
            </a:r>
            <a:r>
              <a:rPr lang="en-CA"/>
              <a:t>, na.rm = T)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&lt;- politics %&gt;% filter(year &gt;= 1991 &amp; year &lt;= 2014)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CA"/>
              <a:t>politics %&gt;% filter(region == "Africa") </a:t>
            </a:r>
          </a:p>
        </p:txBody>
      </p:sp>
    </p:spTree>
    <p:extLst>
      <p:ext uri="{BB962C8B-B14F-4D97-AF65-F5344CB8AC3E}">
        <p14:creationId xmlns:p14="http://schemas.microsoft.com/office/powerpoint/2010/main" val="3667345486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D1BD-4CCE-40D7-B2BC-9439FCC2A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Selecting and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BEAA3-93EC-4FF9-8178-4F4A217C9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 can also use the %&gt;% to chain the commands</a:t>
            </a:r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&lt;- politics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select(</a:t>
            </a:r>
            <a:r>
              <a:rPr lang="en-US" b="1" err="1">
                <a:solidFill>
                  <a:srgbClr val="17A488"/>
                </a:solidFill>
              </a:rPr>
              <a:t>country_name</a:t>
            </a:r>
            <a:r>
              <a:rPr lang="en-US" b="1">
                <a:solidFill>
                  <a:srgbClr val="17A488"/>
                </a:solidFill>
              </a:rPr>
              <a:t>, year, v2x_libdem, v2x_regime, region)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filter(year &gt;= 1991 &amp; year &lt;= 2014)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7117514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272A6-CF73-4669-935D-AA3F2553E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Renaming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F7E89-4369-474C-95BD-E8D994D44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To rename variables, the syntax is </a:t>
            </a:r>
            <a:r>
              <a:rPr lang="en-CA" b="1"/>
              <a:t>rename(</a:t>
            </a:r>
            <a:r>
              <a:rPr lang="en-CA" b="1" err="1"/>
              <a:t>new_name</a:t>
            </a:r>
            <a:r>
              <a:rPr lang="en-CA" b="1"/>
              <a:t> = </a:t>
            </a:r>
            <a:r>
              <a:rPr lang="en-CA" b="1" err="1"/>
              <a:t>old_name</a:t>
            </a:r>
            <a:r>
              <a:rPr lang="en-CA" b="1"/>
              <a:t>)</a:t>
            </a:r>
            <a:endParaRPr lang="en-CA"/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&lt;- politics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rename(country = </a:t>
            </a:r>
            <a:r>
              <a:rPr lang="en-US" b="1" err="1">
                <a:solidFill>
                  <a:srgbClr val="17A488"/>
                </a:solidFill>
              </a:rPr>
              <a:t>country_name</a:t>
            </a:r>
            <a:r>
              <a:rPr lang="en-US" b="1">
                <a:solidFill>
                  <a:srgbClr val="17A488"/>
                </a:solidFill>
              </a:rPr>
              <a:t>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democracy = v2x_libdem,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regime = v2x_regime)</a:t>
            </a:r>
            <a:br>
              <a:rPr lang="en-US" b="1">
                <a:solidFill>
                  <a:srgbClr val="17A488"/>
                </a:solidFill>
              </a:rPr>
            </a:b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002047"/>
                </a:solidFill>
              </a:rPr>
              <a:t>## also does the same thing names(politics)[which(names(politics) == "country")] = "country"</a:t>
            </a:r>
            <a:endParaRPr lang="en-CA" b="1">
              <a:solidFill>
                <a:srgbClr val="0020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099472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364D7-8F82-416B-9ACC-A607EFFA5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Joining data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7215F-F62F-44F4-8CDF-0FF5CB99D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BAC43C0-1FDB-4AFE-8048-03E38B9BEC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65"/>
          <a:stretch/>
        </p:blipFill>
        <p:spPr bwMode="auto">
          <a:xfrm>
            <a:off x="4440167" y="1329133"/>
            <a:ext cx="5708830" cy="5270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4967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05CC-183C-4A39-8C27-F453E6064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Value matching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3AB310-E475-4733-B321-A55BA49D1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Use</a:t>
            </a:r>
            <a:r>
              <a:rPr lang="en-CA" b="1">
                <a:solidFill>
                  <a:srgbClr val="17A488"/>
                </a:solidFill>
              </a:rPr>
              <a:t> %in% </a:t>
            </a:r>
            <a:r>
              <a:rPr lang="en-CA"/>
              <a:t>to check whether an object is contained within or matches with a list of items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emissions %in% c(“Canada”)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countries %in% c(“Canada”, “United States”)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emissions %in% c(14300, 50000)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87152497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D6BFE-5EAB-4A4B-ABA6-B83DBAE31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Joining data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519ED-1DF7-4E34-ADBA-8966F8149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I want to keep all the observations in the </a:t>
            </a:r>
            <a:r>
              <a:rPr lang="en-CA" b="1" err="1"/>
              <a:t>carbon_long</a:t>
            </a:r>
            <a:r>
              <a:rPr lang="en-CA"/>
              <a:t> data, and join/merge with the </a:t>
            </a:r>
            <a:r>
              <a:rPr lang="en-CA" b="1" err="1"/>
              <a:t>gdp_long</a:t>
            </a:r>
            <a:r>
              <a:rPr lang="en-CA"/>
              <a:t> and </a:t>
            </a:r>
            <a:r>
              <a:rPr lang="en-CA" b="1"/>
              <a:t>politics</a:t>
            </a:r>
            <a:r>
              <a:rPr lang="en-CA"/>
              <a:t> data</a:t>
            </a:r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data &lt;- </a:t>
            </a:r>
            <a:r>
              <a:rPr lang="en-US" b="1" err="1">
                <a:solidFill>
                  <a:srgbClr val="17A488"/>
                </a:solidFill>
              </a:rPr>
              <a:t>carbon_long</a:t>
            </a:r>
            <a:r>
              <a:rPr lang="en-US" b="1">
                <a:solidFill>
                  <a:srgbClr val="17A488"/>
                </a:solidFill>
              </a:rPr>
              <a:t>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left_join</a:t>
            </a:r>
            <a:r>
              <a:rPr lang="en-US" b="1">
                <a:solidFill>
                  <a:srgbClr val="17A488"/>
                </a:solidFill>
              </a:rPr>
              <a:t>(</a:t>
            </a:r>
            <a:r>
              <a:rPr lang="en-US" b="1" err="1">
                <a:solidFill>
                  <a:srgbClr val="17A488"/>
                </a:solidFill>
              </a:rPr>
              <a:t>gdp_long</a:t>
            </a:r>
            <a:r>
              <a:rPr lang="en-US" b="1">
                <a:solidFill>
                  <a:srgbClr val="17A488"/>
                </a:solidFill>
              </a:rPr>
              <a:t>, by = c("country", "year"))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left_join</a:t>
            </a:r>
            <a:r>
              <a:rPr lang="en-US" b="1">
                <a:solidFill>
                  <a:srgbClr val="17A488"/>
                </a:solidFill>
              </a:rPr>
              <a:t>(politics, by = c("country", "year"))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filter(!is.na(emissions) &amp; !is.na(region) &amp; !is.na(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))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filter(year &gt;= 1991 &amp; year &lt;= 2014)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0452917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2D8F7-D79F-4B7F-9293-1BB26C566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Another way to 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01718-2C62-4022-AFAB-C04FB2E0D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Use the </a:t>
            </a:r>
            <a:r>
              <a:rPr lang="en-CA" b="1"/>
              <a:t>merge() </a:t>
            </a:r>
            <a:r>
              <a:rPr lang="en-CA"/>
              <a:t>function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carbon_gdp</a:t>
            </a:r>
            <a:r>
              <a:rPr lang="en-CA" b="1">
                <a:solidFill>
                  <a:srgbClr val="17A488"/>
                </a:solidFill>
              </a:rPr>
              <a:t> &lt;- merge(</a:t>
            </a:r>
            <a:r>
              <a:rPr lang="en-CA" b="1" err="1">
                <a:solidFill>
                  <a:srgbClr val="17A488"/>
                </a:solidFill>
              </a:rPr>
              <a:t>carbon_long</a:t>
            </a:r>
            <a:r>
              <a:rPr lang="en-CA" b="1">
                <a:solidFill>
                  <a:srgbClr val="17A488"/>
                </a:solidFill>
              </a:rPr>
              <a:t>, </a:t>
            </a:r>
            <a:r>
              <a:rPr lang="en-CA" b="1" err="1">
                <a:solidFill>
                  <a:srgbClr val="17A488"/>
                </a:solidFill>
              </a:rPr>
              <a:t>gdp_long</a:t>
            </a:r>
            <a:r>
              <a:rPr lang="en-CA" b="1">
                <a:solidFill>
                  <a:srgbClr val="17A488"/>
                </a:solidFill>
              </a:rPr>
              <a:t>, by = c("country", "year"), </a:t>
            </a:r>
            <a:r>
              <a:rPr lang="en-CA" b="1" err="1">
                <a:solidFill>
                  <a:srgbClr val="17A488"/>
                </a:solidFill>
              </a:rPr>
              <a:t>all.x</a:t>
            </a:r>
            <a:r>
              <a:rPr lang="en-CA" b="1">
                <a:solidFill>
                  <a:srgbClr val="17A488"/>
                </a:solidFill>
              </a:rPr>
              <a:t> = TRUE)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merged &lt;- merge(</a:t>
            </a:r>
            <a:r>
              <a:rPr lang="en-CA" b="1" err="1">
                <a:solidFill>
                  <a:srgbClr val="17A488"/>
                </a:solidFill>
              </a:rPr>
              <a:t>carbon_gdp</a:t>
            </a:r>
            <a:r>
              <a:rPr lang="en-CA" b="1">
                <a:solidFill>
                  <a:srgbClr val="17A488"/>
                </a:solidFill>
              </a:rPr>
              <a:t>, politics, by = c("country", "year"), </a:t>
            </a:r>
            <a:r>
              <a:rPr lang="en-CA" b="1" err="1">
                <a:solidFill>
                  <a:srgbClr val="17A488"/>
                </a:solidFill>
              </a:rPr>
              <a:t>all.x</a:t>
            </a:r>
            <a:r>
              <a:rPr lang="en-CA" b="1">
                <a:solidFill>
                  <a:srgbClr val="17A488"/>
                </a:solidFill>
              </a:rPr>
              <a:t> = TRUE)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9086234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6AF73-538A-4AD9-AE73-43FCFEBBA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Creating new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C0104-A185-4CB3-9E89-2FC2B7D15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say we want to create a new variable. </a:t>
            </a:r>
          </a:p>
          <a:p>
            <a:endParaRPr lang="en-CA"/>
          </a:p>
          <a:p>
            <a:pPr marL="0" indent="0">
              <a:buNone/>
            </a:pPr>
            <a:r>
              <a:rPr lang="it-IT" b="1">
                <a:solidFill>
                  <a:srgbClr val="17A488"/>
                </a:solidFill>
              </a:rPr>
              <a:t>data &lt;- data %&gt;% </a:t>
            </a:r>
          </a:p>
          <a:p>
            <a:pPr marL="0" indent="0">
              <a:buNone/>
            </a:pPr>
            <a:r>
              <a:rPr lang="it-IT" b="1">
                <a:solidFill>
                  <a:srgbClr val="17A488"/>
                </a:solidFill>
              </a:rPr>
              <a:t>  mutate(gdp_sq = gdp * gdp)</a:t>
            </a:r>
          </a:p>
          <a:p>
            <a:pPr marL="0" indent="0">
              <a:buNone/>
            </a:pPr>
            <a:endParaRPr lang="it-IT"/>
          </a:p>
          <a:p>
            <a:pPr marL="0" indent="0">
              <a:buNone/>
            </a:pPr>
            <a:r>
              <a:rPr lang="it-IT"/>
              <a:t>Or </a:t>
            </a:r>
          </a:p>
          <a:p>
            <a:pPr marL="0" indent="0">
              <a:buNone/>
            </a:pPr>
            <a:endParaRPr lang="it-IT"/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data$gdp_sq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data$gdp</a:t>
            </a:r>
            <a:r>
              <a:rPr lang="en-CA" b="1">
                <a:solidFill>
                  <a:srgbClr val="17A488"/>
                </a:solidFill>
              </a:rPr>
              <a:t> * </a:t>
            </a:r>
            <a:r>
              <a:rPr lang="en-CA" b="1" err="1">
                <a:solidFill>
                  <a:srgbClr val="17A488"/>
                </a:solidFill>
              </a:rPr>
              <a:t>data$gdp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021730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F7D08-E56B-4D6F-9D0E-18D37A1D7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Descriptive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19F36-2352-4B83-AB35-4374C0C2E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show some summary statistics using the following commands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mean(</a:t>
            </a:r>
            <a:r>
              <a:rPr lang="en-CA" b="1" err="1">
                <a:solidFill>
                  <a:srgbClr val="17A488"/>
                </a:solidFill>
              </a:rPr>
              <a:t>data$emissions</a:t>
            </a:r>
            <a:r>
              <a:rPr lang="en-CA" b="1">
                <a:solidFill>
                  <a:srgbClr val="17A488"/>
                </a:solidFill>
              </a:rPr>
              <a:t>, na.rm = T)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table(</a:t>
            </a:r>
            <a:r>
              <a:rPr lang="en-CA" b="1" err="1">
                <a:solidFill>
                  <a:srgbClr val="17A488"/>
                </a:solidFill>
              </a:rPr>
              <a:t>data$country</a:t>
            </a:r>
            <a:r>
              <a:rPr lang="en-CA" b="1">
                <a:solidFill>
                  <a:srgbClr val="17A488"/>
                </a:solidFill>
              </a:rPr>
              <a:t>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summary(data)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summary(</a:t>
            </a:r>
            <a:r>
              <a:rPr lang="en-CA" b="1" err="1">
                <a:solidFill>
                  <a:srgbClr val="17A488"/>
                </a:solidFill>
              </a:rPr>
              <a:t>data$emissions</a:t>
            </a:r>
            <a:r>
              <a:rPr lang="en-CA" b="1">
                <a:solidFill>
                  <a:srgbClr val="17A488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41471143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C897B-F09E-4370-BB51-007A1DEC7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Descriptive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CB002-E8F1-4B3B-B3F3-0EAA76C12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also compute summary statistics by region using </a:t>
            </a:r>
            <a:r>
              <a:rPr lang="en-CA" b="1" err="1"/>
              <a:t>group_by</a:t>
            </a:r>
            <a:r>
              <a:rPr lang="en-CA" b="1"/>
              <a:t>() </a:t>
            </a:r>
            <a:r>
              <a:rPr lang="en-CA"/>
              <a:t>and </a:t>
            </a:r>
            <a:r>
              <a:rPr lang="en-CA" b="1"/>
              <a:t>summarize()</a:t>
            </a:r>
            <a:r>
              <a:rPr lang="en-CA"/>
              <a:t> functions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data %&gt;% </a:t>
            </a:r>
            <a:r>
              <a:rPr lang="en-CA" b="1" err="1">
                <a:solidFill>
                  <a:srgbClr val="17A488"/>
                </a:solidFill>
              </a:rPr>
              <a:t>group_by</a:t>
            </a:r>
            <a:r>
              <a:rPr lang="en-CA" b="1">
                <a:solidFill>
                  <a:srgbClr val="17A488"/>
                </a:solidFill>
              </a:rPr>
              <a:t>(region)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summarize(n = n(),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</a:t>
            </a:r>
            <a:r>
              <a:rPr lang="en-CA" b="1" err="1">
                <a:solidFill>
                  <a:srgbClr val="17A488"/>
                </a:solidFill>
              </a:rPr>
              <a:t>avg_emissions</a:t>
            </a:r>
            <a:r>
              <a:rPr lang="en-CA" b="1">
                <a:solidFill>
                  <a:srgbClr val="17A488"/>
                </a:solidFill>
              </a:rPr>
              <a:t> = mean(emissions, na.rm = T),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</a:t>
            </a:r>
            <a:r>
              <a:rPr lang="en-CA" b="1" err="1">
                <a:solidFill>
                  <a:srgbClr val="17A488"/>
                </a:solidFill>
              </a:rPr>
              <a:t>median_gdp</a:t>
            </a:r>
            <a:r>
              <a:rPr lang="en-CA" b="1">
                <a:solidFill>
                  <a:srgbClr val="17A488"/>
                </a:solidFill>
              </a:rPr>
              <a:t> = median(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, na.rm = T)) </a:t>
            </a:r>
          </a:p>
        </p:txBody>
      </p:sp>
    </p:spTree>
    <p:extLst>
      <p:ext uri="{BB962C8B-B14F-4D97-AF65-F5344CB8AC3E}">
        <p14:creationId xmlns:p14="http://schemas.microsoft.com/office/powerpoint/2010/main" val="3710209879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B212B-CDE3-4559-97BF-14E98D319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Descriptive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F7019-130D-41C9-AEDC-770302B02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 can also use the</a:t>
            </a:r>
            <a:r>
              <a:rPr lang="en-CA" b="1"/>
              <a:t> arrange</a:t>
            </a:r>
            <a:r>
              <a:rPr lang="en-CA"/>
              <a:t>() function to sort values.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data %&gt;% </a:t>
            </a:r>
            <a:r>
              <a:rPr lang="en-CA" b="1" err="1">
                <a:solidFill>
                  <a:srgbClr val="17A488"/>
                </a:solidFill>
              </a:rPr>
              <a:t>group_by</a:t>
            </a:r>
            <a:r>
              <a:rPr lang="en-CA" b="1">
                <a:solidFill>
                  <a:srgbClr val="17A488"/>
                </a:solidFill>
              </a:rPr>
              <a:t>(region)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summarize(n = n(),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</a:t>
            </a:r>
            <a:r>
              <a:rPr lang="en-CA" b="1" err="1">
                <a:solidFill>
                  <a:srgbClr val="17A488"/>
                </a:solidFill>
              </a:rPr>
              <a:t>avg_emissions</a:t>
            </a:r>
            <a:r>
              <a:rPr lang="en-CA" b="1">
                <a:solidFill>
                  <a:srgbClr val="17A488"/>
                </a:solidFill>
              </a:rPr>
              <a:t> = mean(emissions, na.rm = T),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</a:t>
            </a:r>
            <a:r>
              <a:rPr lang="en-CA" b="1" err="1">
                <a:solidFill>
                  <a:srgbClr val="17A488"/>
                </a:solidFill>
              </a:rPr>
              <a:t>median_gdp</a:t>
            </a:r>
            <a:r>
              <a:rPr lang="en-CA" b="1">
                <a:solidFill>
                  <a:srgbClr val="17A488"/>
                </a:solidFill>
              </a:rPr>
              <a:t> = median(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, na.rm = T))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arrange(desc(</a:t>
            </a:r>
            <a:r>
              <a:rPr lang="en-CA" b="1" err="1">
                <a:solidFill>
                  <a:srgbClr val="17A488"/>
                </a:solidFill>
              </a:rPr>
              <a:t>median_gdp</a:t>
            </a:r>
            <a:r>
              <a:rPr lang="en-CA" b="1">
                <a:solidFill>
                  <a:srgbClr val="17A488"/>
                </a:solidFill>
              </a:rPr>
              <a:t>), desc(</a:t>
            </a:r>
            <a:r>
              <a:rPr lang="en-CA" b="1" err="1">
                <a:solidFill>
                  <a:srgbClr val="17A488"/>
                </a:solidFill>
              </a:rPr>
              <a:t>avg_emissions</a:t>
            </a:r>
            <a:r>
              <a:rPr lang="en-CA" b="1">
                <a:solidFill>
                  <a:srgbClr val="17A488"/>
                </a:solidFill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46704128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69BA5-C28B-497B-A840-496159442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Descriptive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92BD3-4B07-4534-8218-15555EFF1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use the </a:t>
            </a:r>
            <a:r>
              <a:rPr lang="en-CA" b="1"/>
              <a:t>{</a:t>
            </a:r>
            <a:r>
              <a:rPr lang="en-CA" b="1" err="1"/>
              <a:t>modelsummary</a:t>
            </a:r>
            <a:r>
              <a:rPr lang="en-CA" b="1"/>
              <a:t>}</a:t>
            </a:r>
            <a:r>
              <a:rPr lang="en-CA"/>
              <a:t> package to generate nice looking tables. </a:t>
            </a:r>
            <a:r>
              <a:rPr lang="en-US"/>
              <a:t>Read </a:t>
            </a:r>
            <a:r>
              <a:rPr lang="en-US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/>
              <a:t> for more ways to customize your table. </a:t>
            </a:r>
            <a:endParaRPr lang="en-CA"/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datasummary_skim</a:t>
            </a:r>
            <a:r>
              <a:rPr lang="en-CA" b="1">
                <a:solidFill>
                  <a:srgbClr val="17A488"/>
                </a:solidFill>
              </a:rPr>
              <a:t>(politics)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datasummary_skim</a:t>
            </a:r>
            <a:r>
              <a:rPr lang="en-US" b="1">
                <a:solidFill>
                  <a:srgbClr val="17A488"/>
                </a:solidFill>
              </a:rPr>
              <a:t>(data, type = "categorical")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/>
              <a:t># To export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datasummary_skim</a:t>
            </a:r>
            <a:r>
              <a:rPr lang="en-US" b="1">
                <a:solidFill>
                  <a:srgbClr val="17A488"/>
                </a:solidFill>
              </a:rPr>
              <a:t>(data, output = here("output", "categorical_summary_statistics.html"))</a:t>
            </a:r>
          </a:p>
        </p:txBody>
      </p:sp>
    </p:spTree>
    <p:extLst>
      <p:ext uri="{BB962C8B-B14F-4D97-AF65-F5344CB8AC3E}">
        <p14:creationId xmlns:p14="http://schemas.microsoft.com/office/powerpoint/2010/main" val="3809701334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C88C-C544-43CD-B223-864B820E7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E58CE-B566-473C-BAAB-B54E89B63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There are {base} R functions to plot data, such as </a:t>
            </a:r>
            <a:r>
              <a:rPr lang="en-CA" b="1"/>
              <a:t>plot() </a:t>
            </a:r>
            <a:r>
              <a:rPr lang="en-CA"/>
              <a:t>and</a:t>
            </a:r>
            <a:r>
              <a:rPr lang="en-CA" b="1"/>
              <a:t> hist()</a:t>
            </a:r>
            <a:r>
              <a:rPr lang="en-CA"/>
              <a:t> </a:t>
            </a:r>
          </a:p>
          <a:p>
            <a:endParaRPr lang="en-CA"/>
          </a:p>
          <a:p>
            <a:r>
              <a:rPr lang="en-CA"/>
              <a:t>We will focus on </a:t>
            </a:r>
            <a:r>
              <a:rPr lang="en-CA" b="1"/>
              <a:t>ggplot2. </a:t>
            </a:r>
            <a:r>
              <a:rPr lang="en-CA"/>
              <a:t>Read this </a:t>
            </a:r>
            <a:r>
              <a:rPr lang="en-CA">
                <a:hlinkClick r:id="rId2"/>
              </a:rPr>
              <a:t>tutorial/book </a:t>
            </a:r>
            <a:r>
              <a:rPr lang="en-CA"/>
              <a:t>for an in-depth intro. </a:t>
            </a:r>
          </a:p>
          <a:p>
            <a:pPr lvl="1"/>
            <a:r>
              <a:rPr lang="en-US"/>
              <a:t>ggplot2 is based on the “Grammar of Graphics that allows you to compose graphs by combining independent components...The grammar tells us that a graphic maps the data to the aesthetic attributes (color, shape, size) of geometric objects (points, lines, bars)”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0003747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8FE3-EF26-4560-8AEC-C29A25194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1F369-A471-4FD8-9A80-ECD9BD3F4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There are 3 main components in every ggplot2 plot.</a:t>
            </a:r>
          </a:p>
          <a:p>
            <a:pPr marL="914400" lvl="1" indent="-457200">
              <a:buAutoNum type="arabicPeriod"/>
            </a:pPr>
            <a:r>
              <a:rPr lang="en-CA"/>
              <a:t>The data</a:t>
            </a:r>
          </a:p>
          <a:p>
            <a:pPr marL="914400" lvl="1" indent="-457200">
              <a:buAutoNum type="arabicPeriod"/>
            </a:pPr>
            <a:r>
              <a:rPr lang="en-CA"/>
              <a:t>A set of aesthetic mapping</a:t>
            </a:r>
          </a:p>
          <a:p>
            <a:pPr marL="914400" lvl="1" indent="-457200">
              <a:buAutoNum type="arabicPeriod"/>
            </a:pPr>
            <a:r>
              <a:rPr lang="en-CA"/>
              <a:t>At least one layer that describes how to render each observation</a:t>
            </a:r>
          </a:p>
          <a:p>
            <a:pPr marL="0" indent="0">
              <a:buNone/>
            </a:pPr>
            <a:endParaRPr lang="en-CA" sz="2000"/>
          </a:p>
          <a:p>
            <a:r>
              <a:rPr lang="en-CA"/>
              <a:t>Common layers</a:t>
            </a:r>
          </a:p>
          <a:p>
            <a:pPr lvl="1"/>
            <a:r>
              <a:rPr lang="en-CA" err="1"/>
              <a:t>geom_line</a:t>
            </a:r>
            <a:r>
              <a:rPr lang="en-CA"/>
              <a:t>() for trend lines, time series, </a:t>
            </a:r>
            <a:r>
              <a:rPr lang="en-CA" err="1"/>
              <a:t>etc</a:t>
            </a:r>
            <a:endParaRPr lang="en-CA"/>
          </a:p>
          <a:p>
            <a:pPr lvl="1"/>
            <a:r>
              <a:rPr lang="en-CA" err="1"/>
              <a:t>geom_point</a:t>
            </a:r>
            <a:r>
              <a:rPr lang="en-CA"/>
              <a:t>() for scatter plots</a:t>
            </a:r>
          </a:p>
          <a:p>
            <a:pPr lvl="1"/>
            <a:r>
              <a:rPr lang="en-CA" err="1"/>
              <a:t>geom_boxplot</a:t>
            </a:r>
            <a:r>
              <a:rPr lang="en-CA"/>
              <a:t>() for boxplots</a:t>
            </a:r>
          </a:p>
          <a:p>
            <a:pPr lvl="1"/>
            <a:r>
              <a:rPr lang="en-CA" err="1"/>
              <a:t>geom_bar</a:t>
            </a:r>
            <a:r>
              <a:rPr lang="en-CA"/>
              <a:t>() and </a:t>
            </a:r>
            <a:r>
              <a:rPr lang="en-CA" err="1"/>
              <a:t>geom_col</a:t>
            </a:r>
            <a:r>
              <a:rPr lang="en-CA"/>
              <a:t>() for bar charts</a:t>
            </a:r>
          </a:p>
          <a:p>
            <a:pPr lvl="1"/>
            <a:r>
              <a:rPr lang="en-CA" err="1"/>
              <a:t>geom_histogram</a:t>
            </a:r>
            <a:r>
              <a:rPr lang="en-CA"/>
              <a:t>() for histograms</a:t>
            </a:r>
          </a:p>
        </p:txBody>
      </p:sp>
    </p:spTree>
    <p:extLst>
      <p:ext uri="{BB962C8B-B14F-4D97-AF65-F5344CB8AC3E}">
        <p14:creationId xmlns:p14="http://schemas.microsoft.com/office/powerpoint/2010/main" val="1096104960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BA266-0267-4FF8-B5A9-A0480F4FD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329C1-728C-4259-9861-6C92D46E0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try to visualize the relationship between the </a:t>
            </a:r>
            <a:r>
              <a:rPr lang="en-CA" b="1" err="1"/>
              <a:t>gdp</a:t>
            </a:r>
            <a:r>
              <a:rPr lang="en-CA" b="1"/>
              <a:t> </a:t>
            </a:r>
            <a:r>
              <a:rPr lang="en-CA"/>
              <a:t>and </a:t>
            </a:r>
            <a:r>
              <a:rPr lang="en-CA" b="1"/>
              <a:t>emissions</a:t>
            </a:r>
            <a:r>
              <a:rPr lang="en-CA"/>
              <a:t> variables in our </a:t>
            </a:r>
            <a:r>
              <a:rPr lang="en-CA" b="1"/>
              <a:t>data</a:t>
            </a:r>
            <a:r>
              <a:rPr lang="en-CA"/>
              <a:t> </a:t>
            </a:r>
            <a:r>
              <a:rPr lang="en-CA" err="1"/>
              <a:t>data</a:t>
            </a:r>
            <a:r>
              <a:rPr lang="en-CA"/>
              <a:t> frame (Sorry, should have named the data frame differently!)</a:t>
            </a:r>
          </a:p>
          <a:p>
            <a:endParaRPr lang="en-CA"/>
          </a:p>
          <a:p>
            <a:pPr marL="514350" indent="-514350">
              <a:buAutoNum type="arabicPeriod"/>
            </a:pPr>
            <a:r>
              <a:rPr lang="en-CA"/>
              <a:t>The data = data </a:t>
            </a:r>
          </a:p>
          <a:p>
            <a:pPr marL="514350" indent="-514350">
              <a:buAutoNum type="arabicPeriod"/>
            </a:pPr>
            <a:r>
              <a:rPr lang="en-CA"/>
              <a:t>Aesthetics = </a:t>
            </a:r>
            <a:r>
              <a:rPr lang="en-CA" err="1"/>
              <a:t>gdp</a:t>
            </a:r>
            <a:r>
              <a:rPr lang="en-CA"/>
              <a:t> mapped to the x axis, emissions to the y axis</a:t>
            </a:r>
          </a:p>
          <a:p>
            <a:pPr marL="514350" indent="-514350">
              <a:buAutoNum type="arabicPeriod"/>
            </a:pPr>
            <a:r>
              <a:rPr lang="en-CA"/>
              <a:t>Layer = points or </a:t>
            </a:r>
            <a:r>
              <a:rPr lang="en-CA" err="1"/>
              <a:t>geom_point</a:t>
            </a:r>
            <a:r>
              <a:rPr lang="en-CA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030248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F4C3F8-ED36-4C82-90BC-7C19E4C48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C007A-6C6C-4C64-BCBE-61B38A916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Factors deal with categorical data (useful in survey analysis FRE518)</a:t>
            </a:r>
          </a:p>
          <a:p>
            <a:pPr marL="0" indent="0">
              <a:buNone/>
            </a:pPr>
            <a:endParaRPr lang="en-CA"/>
          </a:p>
          <a:p>
            <a:r>
              <a:rPr lang="en-CA"/>
              <a:t>In R, they are stored as integers with labels</a:t>
            </a:r>
          </a:p>
          <a:p>
            <a:pPr lvl="1"/>
            <a:r>
              <a:rPr lang="en-CA"/>
              <a:t>Ordered (birth order, high/medium/low, etc.)</a:t>
            </a:r>
          </a:p>
          <a:p>
            <a:pPr lvl="1"/>
            <a:r>
              <a:rPr lang="en-CA"/>
              <a:t>Unordered (color, country, etc.) </a:t>
            </a:r>
          </a:p>
          <a:p>
            <a:pPr lvl="1"/>
            <a:endParaRPr lang="en-CA"/>
          </a:p>
          <a:p>
            <a:r>
              <a:rPr lang="en-CA"/>
              <a:t>The pre-defined set of values are called “levels”</a:t>
            </a:r>
          </a:p>
          <a:p>
            <a:pPr lvl="1"/>
            <a:r>
              <a:rPr lang="en-CA"/>
              <a:t>By default, R sorts these levels alphabetically</a:t>
            </a:r>
          </a:p>
          <a:p>
            <a:pPr lvl="1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7834038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D5656-FD97-408C-BE00-FEDEA5A98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77E6C-A171-4528-95EB-5CA85EE92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options(</a:t>
            </a:r>
            <a:r>
              <a:rPr lang="en-US" b="1" err="1">
                <a:solidFill>
                  <a:srgbClr val="17A488"/>
                </a:solidFill>
              </a:rPr>
              <a:t>scipen</a:t>
            </a:r>
            <a:r>
              <a:rPr lang="en-US" b="1">
                <a:solidFill>
                  <a:srgbClr val="17A488"/>
                </a:solidFill>
              </a:rPr>
              <a:t>=99999)  </a:t>
            </a:r>
            <a:r>
              <a:rPr lang="en-US"/>
              <a:t># turn off scientific notation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ggplot</a:t>
            </a:r>
            <a:r>
              <a:rPr lang="en-US" b="1">
                <a:solidFill>
                  <a:srgbClr val="17A488"/>
                </a:solidFill>
              </a:rPr>
              <a:t>(data, </a:t>
            </a:r>
            <a:r>
              <a:rPr lang="en-US" b="1" err="1">
                <a:solidFill>
                  <a:srgbClr val="17A488"/>
                </a:solidFill>
              </a:rPr>
              <a:t>aes</a:t>
            </a:r>
            <a:r>
              <a:rPr lang="en-US" b="1">
                <a:solidFill>
                  <a:srgbClr val="17A488"/>
                </a:solidFill>
              </a:rPr>
              <a:t>(x = 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, y = emissions)) +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geom_point</a:t>
            </a:r>
            <a:r>
              <a:rPr lang="en-US" b="1">
                <a:solidFill>
                  <a:srgbClr val="17A488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940668097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85CDE-3545-4FD1-BAFA-56E506F49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641FC8-64D2-4253-89BB-2BF4B40BDF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9984" y="1832610"/>
            <a:ext cx="4523097" cy="4050030"/>
          </a:xfrm>
          <a:prstGeom prst="rect">
            <a:avLst/>
          </a:prstGeom>
        </p:spPr>
      </p:pic>
      <p:sp>
        <p:nvSpPr>
          <p:cNvPr id="4" name="AutoShape 2" descr="http://127.0.0.1:12801/graphics/b65458f2-24fc-4db5-9a2d-be5493e10b0a.png">
            <a:extLst>
              <a:ext uri="{FF2B5EF4-FFF2-40B4-BE49-F238E27FC236}">
                <a16:creationId xmlns:a16="http://schemas.microsoft.com/office/drawing/2014/main" id="{2008495E-F24F-4123-9558-6A941B00E8D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D51731-DFA0-4F3F-9159-990DC5463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9144" y="1832610"/>
            <a:ext cx="4535264" cy="405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88140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BAE93-8188-4D50-8CEE-66CF80A1A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C538A-CF66-4CC7-8371-9F77EE745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(data, 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>
                <a:solidFill>
                  <a:srgbClr val="002047"/>
                </a:solidFill>
              </a:rPr>
              <a:t>x = </a:t>
            </a:r>
            <a:r>
              <a:rPr lang="en-CA" b="1">
                <a:solidFill>
                  <a:srgbClr val="17A488"/>
                </a:solidFill>
              </a:rPr>
              <a:t>log(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), </a:t>
            </a:r>
            <a:r>
              <a:rPr lang="en-CA" b="1">
                <a:solidFill>
                  <a:srgbClr val="002047"/>
                </a:solidFill>
              </a:rPr>
              <a:t>y = </a:t>
            </a:r>
            <a:r>
              <a:rPr lang="en-CA" b="1">
                <a:solidFill>
                  <a:srgbClr val="17A488"/>
                </a:solidFill>
              </a:rPr>
              <a:t>log(emissions))) +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geom_point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  <a:p>
            <a:pPr marL="0" indent="0">
              <a:buNone/>
            </a:pPr>
            <a:endParaRPr lang="en-CA" sz="2000" b="1">
              <a:solidFill>
                <a:srgbClr val="17A488"/>
              </a:solidFill>
            </a:endParaRPr>
          </a:p>
          <a:p>
            <a:r>
              <a:rPr lang="en-CA">
                <a:solidFill>
                  <a:srgbClr val="002047"/>
                </a:solidFill>
              </a:rPr>
              <a:t>The data and aesthetic are inside the </a:t>
            </a:r>
            <a:r>
              <a:rPr lang="en-CA" err="1">
                <a:solidFill>
                  <a:srgbClr val="002047"/>
                </a:solidFill>
              </a:rPr>
              <a:t>ggplot</a:t>
            </a:r>
            <a:r>
              <a:rPr lang="en-CA">
                <a:solidFill>
                  <a:srgbClr val="002047"/>
                </a:solidFill>
              </a:rPr>
              <a:t>() function. The layer is added with a +. </a:t>
            </a:r>
          </a:p>
          <a:p>
            <a:pPr marL="0" indent="0">
              <a:buNone/>
            </a:pPr>
            <a:endParaRPr lang="en-CA" sz="2000">
              <a:solidFill>
                <a:srgbClr val="002047"/>
              </a:solidFill>
            </a:endParaRPr>
          </a:p>
          <a:p>
            <a:r>
              <a:rPr lang="en-CA">
                <a:solidFill>
                  <a:srgbClr val="002047"/>
                </a:solidFill>
              </a:rPr>
              <a:t>Since most maps plots a variable to x and y, first two arguments in </a:t>
            </a:r>
            <a:r>
              <a:rPr lang="en-CA" err="1">
                <a:solidFill>
                  <a:srgbClr val="002047"/>
                </a:solidFill>
              </a:rPr>
              <a:t>aes</a:t>
            </a:r>
            <a:r>
              <a:rPr lang="en-CA">
                <a:solidFill>
                  <a:srgbClr val="002047"/>
                </a:solidFill>
              </a:rPr>
              <a:t>() will be mapped to x and y. </a:t>
            </a:r>
          </a:p>
          <a:p>
            <a:pPr marL="0" indent="0">
              <a:buNone/>
            </a:pPr>
            <a:endParaRPr lang="en-CA" sz="2000">
              <a:solidFill>
                <a:srgbClr val="002047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(data, 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(log(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), log(emissions))) +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geom_point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920202765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48E49-4DC3-4AB0-B076-5799F860C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8BB8A-43FF-4334-AC11-7C129C740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also plot another variable to our plot by using other aesthetics such as color, shape, and size. </a:t>
            </a:r>
          </a:p>
          <a:p>
            <a:endParaRPr lang="en-CA"/>
          </a:p>
          <a:p>
            <a:r>
              <a:rPr lang="en-CA"/>
              <a:t>This code changes the color of the point based on the country’s region. </a:t>
            </a:r>
          </a:p>
          <a:p>
            <a:endParaRPr lang="en-CA"/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5483743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41FCA-607C-4800-B35A-D53C6206A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1AABE-BB5F-425E-A650-D5DCAAF34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(data, 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(log(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), log(emissions), color = region)) +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geom_point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B1EF7-E5D9-44E5-A188-9C735E618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550" y="2362200"/>
            <a:ext cx="505445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568263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BF7A1-49C6-4E4E-B91F-346A548F1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4A12A-7167-476C-B249-BBB346B36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also use the pipe operator with ggplot2. This method is useful if you want to make changes to the data (e.g. filter or mutate) before plotting. </a:t>
            </a:r>
          </a:p>
          <a:p>
            <a:endParaRPr lang="en-CA"/>
          </a:p>
          <a:p>
            <a:r>
              <a:rPr lang="en-CA"/>
              <a:t>Let’s calculate the average emissions and average GDP per country. Then plot it. </a:t>
            </a:r>
          </a:p>
          <a:p>
            <a:endParaRPr lang="en-CA"/>
          </a:p>
          <a:p>
            <a:r>
              <a:rPr lang="en-CA"/>
              <a:t>This will be my “base” graph so I will assign the plot to object </a:t>
            </a:r>
            <a:r>
              <a:rPr lang="en-CA" b="1"/>
              <a:t>p</a:t>
            </a:r>
            <a:r>
              <a:rPr lang="en-CA"/>
              <a:t>. I can add more layers to </a:t>
            </a:r>
            <a:r>
              <a:rPr lang="en-CA" b="1"/>
              <a:t>p </a:t>
            </a:r>
            <a:r>
              <a:rPr lang="en-CA"/>
              <a:t>later on. </a:t>
            </a:r>
          </a:p>
        </p:txBody>
      </p:sp>
    </p:spTree>
    <p:extLst>
      <p:ext uri="{BB962C8B-B14F-4D97-AF65-F5344CB8AC3E}">
        <p14:creationId xmlns:p14="http://schemas.microsoft.com/office/powerpoint/2010/main" val="269898538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32E2F-BF45-4C7C-997B-8DAE4CA3B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37173-89E6-4DF1-97E6-402BC4BEF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 &lt;- data %&gt;%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group_by</a:t>
            </a:r>
            <a:r>
              <a:rPr lang="en-CA" b="1">
                <a:solidFill>
                  <a:srgbClr val="17A488"/>
                </a:solidFill>
              </a:rPr>
              <a:t>(country)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mutate(</a:t>
            </a:r>
            <a:r>
              <a:rPr lang="en-CA" b="1" err="1">
                <a:solidFill>
                  <a:srgbClr val="17A488"/>
                </a:solidFill>
              </a:rPr>
              <a:t>avg_emissions</a:t>
            </a:r>
            <a:r>
              <a:rPr lang="en-CA" b="1">
                <a:solidFill>
                  <a:srgbClr val="17A488"/>
                </a:solidFill>
              </a:rPr>
              <a:t> = mean(emissions, na.rm = T),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</a:t>
            </a:r>
            <a:r>
              <a:rPr lang="en-CA" b="1" err="1">
                <a:solidFill>
                  <a:srgbClr val="17A488"/>
                </a:solidFill>
              </a:rPr>
              <a:t>avg_gdp</a:t>
            </a:r>
            <a:r>
              <a:rPr lang="en-CA" b="1">
                <a:solidFill>
                  <a:srgbClr val="17A488"/>
                </a:solidFill>
              </a:rPr>
              <a:t> = mean(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, na.rm = T))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(log(</a:t>
            </a:r>
            <a:r>
              <a:rPr lang="en-CA" b="1" err="1">
                <a:solidFill>
                  <a:srgbClr val="17A488"/>
                </a:solidFill>
              </a:rPr>
              <a:t>avg_gdp</a:t>
            </a:r>
            <a:r>
              <a:rPr lang="en-CA" b="1">
                <a:solidFill>
                  <a:srgbClr val="17A488"/>
                </a:solidFill>
              </a:rPr>
              <a:t>), log(</a:t>
            </a:r>
            <a:r>
              <a:rPr lang="en-CA" b="1" err="1">
                <a:solidFill>
                  <a:srgbClr val="17A488"/>
                </a:solidFill>
              </a:rPr>
              <a:t>avg_emissions</a:t>
            </a:r>
            <a:r>
              <a:rPr lang="en-CA" b="1">
                <a:solidFill>
                  <a:srgbClr val="17A488"/>
                </a:solidFill>
              </a:rPr>
              <a:t>))) +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geom_point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815496925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29424-1E83-41A7-BFDA-A04534061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AAA00-6CA2-4084-AE13-610065E0E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010E05-3BCE-4C68-AC1B-30002E4AF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8628" y="1771196"/>
            <a:ext cx="5465972" cy="486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616846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104FA-A882-4388-9A5D-35FAE2D66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Adding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EABC-07E5-40FA-9564-CFB16C4CC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build our plots iteratively. Now let’s add a title and label the axes. Since we already saved the base plot to object </a:t>
            </a:r>
            <a:r>
              <a:rPr lang="en-CA" b="1"/>
              <a:t>p, </a:t>
            </a:r>
            <a:r>
              <a:rPr lang="en-CA"/>
              <a:t>we can just add layers to using </a:t>
            </a:r>
            <a:r>
              <a:rPr lang="en-CA" b="1"/>
              <a:t>+</a:t>
            </a:r>
            <a:r>
              <a:rPr lang="en-CA"/>
              <a:t>. </a:t>
            </a:r>
          </a:p>
          <a:p>
            <a:endParaRPr lang="en-CA" b="1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 &lt;- p + labs(title = "Relationship between Emissions and GDP",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     y = "Log GDP per capita", x = "Log CO2 per capita")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161427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F222A-6221-4C5B-A0F2-CDDBF238E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Adding a trend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14BF5-743B-4F60-81EE-628EEEAEE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add a fitted line using </a:t>
            </a:r>
            <a:r>
              <a:rPr lang="en-CA" b="1" err="1"/>
              <a:t>geom_smooth</a:t>
            </a:r>
            <a:r>
              <a:rPr lang="en-CA" b="1"/>
              <a:t>()</a:t>
            </a:r>
            <a:r>
              <a:rPr lang="en-CA"/>
              <a:t>. If we want a fitted line based on a linear model, we have to specify it using </a:t>
            </a:r>
            <a:r>
              <a:rPr lang="en-CA" b="1" err="1"/>
              <a:t>geom_smooth</a:t>
            </a:r>
            <a:r>
              <a:rPr lang="en-CA" b="1"/>
              <a:t>(method = “</a:t>
            </a:r>
            <a:r>
              <a:rPr lang="en-CA" b="1" err="1"/>
              <a:t>lm</a:t>
            </a:r>
            <a:r>
              <a:rPr lang="en-CA" b="1"/>
              <a:t>”) 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4681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BF7A8-0406-4063-AE03-FEF21506F5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B98204-58DE-472B-BE70-04D88287A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Create factor variable with 5 levels </a:t>
            </a:r>
          </a:p>
          <a:p>
            <a:pPr lvl="1"/>
            <a:r>
              <a:rPr lang="en-CA"/>
              <a:t>R assigns 1 = Africa, 2 = Americas, 3 = Europe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regions &lt;- factor(c("Americas", "Americas", "Europe", "Africa", "Europe"))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r>
              <a:rPr lang="en-CA"/>
              <a:t>To know the levels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levels(regions) 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r>
              <a:rPr lang="en-CA"/>
              <a:t>To know the number of levels 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nlevels</a:t>
            </a:r>
            <a:r>
              <a:rPr lang="en-CA" b="1">
                <a:solidFill>
                  <a:srgbClr val="17A488"/>
                </a:solidFill>
              </a:rPr>
              <a:t>(regions)</a:t>
            </a:r>
          </a:p>
        </p:txBody>
      </p:sp>
    </p:spTree>
    <p:extLst>
      <p:ext uri="{BB962C8B-B14F-4D97-AF65-F5344CB8AC3E}">
        <p14:creationId xmlns:p14="http://schemas.microsoft.com/office/powerpoint/2010/main" val="3219075612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E3445-633C-427C-A931-4FF780F3E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Adding a trend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E6B8-75C5-4BA2-86A8-2AAACBB6D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5509" y="1771196"/>
            <a:ext cx="3685772" cy="4828410"/>
          </a:xfrm>
        </p:spPr>
        <p:txBody>
          <a:bodyPr/>
          <a:lstStyle/>
          <a:p>
            <a:pPr marL="0" indent="0">
              <a:buNone/>
            </a:pPr>
            <a:r>
              <a:rPr lang="en-CA"/>
              <a:t>p + </a:t>
            </a:r>
            <a:r>
              <a:rPr lang="en-CA" err="1"/>
              <a:t>geom_smooth</a:t>
            </a:r>
            <a:r>
              <a:rPr lang="en-CA"/>
              <a:t>()</a:t>
            </a:r>
          </a:p>
          <a:p>
            <a:endParaRPr lang="en-CA"/>
          </a:p>
          <a:p>
            <a:pPr marL="0" indent="0">
              <a:buNone/>
            </a:pPr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08ED24-06CC-4449-BB6C-1A1BAC71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032" y="2437146"/>
            <a:ext cx="4322726" cy="38715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F3BD02-CC32-44BC-95E0-1158E42ED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4659" y="2437146"/>
            <a:ext cx="4261999" cy="387158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4E15E2-D57D-450D-99FA-95B540DA5E9B}"/>
              </a:ext>
            </a:extLst>
          </p:cNvPr>
          <p:cNvSpPr txBox="1">
            <a:spLocks/>
          </p:cNvSpPr>
          <p:nvPr/>
        </p:nvSpPr>
        <p:spPr>
          <a:xfrm>
            <a:off x="6431281" y="1771196"/>
            <a:ext cx="6050279" cy="482841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CA"/>
              <a:t>p + </a:t>
            </a:r>
            <a:r>
              <a:rPr lang="en-CA" err="1"/>
              <a:t>geom_smooth</a:t>
            </a:r>
            <a:r>
              <a:rPr lang="en-CA"/>
              <a:t>(method = “</a:t>
            </a:r>
            <a:r>
              <a:rPr lang="en-CA" err="1"/>
              <a:t>lm</a:t>
            </a:r>
            <a:r>
              <a:rPr lang="en-CA"/>
              <a:t>”)</a:t>
            </a:r>
          </a:p>
          <a:p>
            <a:endParaRPr lang="en-CA"/>
          </a:p>
          <a:p>
            <a:pPr marL="0" indent="0">
              <a:buFont typeface="Arial" panose="020B0604020202020204" pitchFamily="34" charset="0"/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5833326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F27A1-5C61-4C01-8C82-FD17E893B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Changing the theme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E02EF-E06A-4747-B924-E1E945F02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There are different themes available. Let’s say we want to use the </a:t>
            </a:r>
            <a:r>
              <a:rPr lang="en-CA" err="1"/>
              <a:t>theme_classic</a:t>
            </a:r>
            <a:r>
              <a:rPr lang="en-CA"/>
              <a:t>()</a:t>
            </a:r>
          </a:p>
          <a:p>
            <a:pPr lvl="1"/>
            <a:r>
              <a:rPr lang="en-CA"/>
              <a:t>“A classic-looking theme, with x and y axis and no grid lines”</a:t>
            </a:r>
          </a:p>
          <a:p>
            <a:pPr lvl="1"/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 &lt;- p + </a:t>
            </a:r>
            <a:r>
              <a:rPr lang="en-US" b="1" err="1">
                <a:solidFill>
                  <a:srgbClr val="17A488"/>
                </a:solidFill>
              </a:rPr>
              <a:t>theme_classic</a:t>
            </a:r>
            <a:r>
              <a:rPr lang="en-US" b="1">
                <a:solidFill>
                  <a:srgbClr val="17A488"/>
                </a:solidFill>
              </a:rPr>
              <a:t>()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</a:t>
            </a:r>
            <a:endParaRPr lang="en-CA" b="1">
              <a:solidFill>
                <a:srgbClr val="17A488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91E5F4-BCA4-4796-8304-9EF571146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1165" y="3173893"/>
            <a:ext cx="4112492" cy="368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333386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D7CD4-9AC2-4289-80CE-A0338B4DA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Saving the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FBD33-EB25-4CF9-8EA3-D616F5DEF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 recommended practice is to use the </a:t>
            </a:r>
            <a:r>
              <a:rPr lang="en-CA" b="1" err="1"/>
              <a:t>ggsave</a:t>
            </a:r>
            <a:r>
              <a:rPr lang="en-CA" b="1"/>
              <a:t>() </a:t>
            </a:r>
            <a:r>
              <a:rPr lang="en-CA"/>
              <a:t>function.</a:t>
            </a:r>
          </a:p>
          <a:p>
            <a:pPr lvl="1"/>
            <a:r>
              <a:rPr lang="en-CA"/>
              <a:t>Use the Export button in the ‘Plots’ tab, but this action is not good for reproducibility.</a:t>
            </a:r>
          </a:p>
          <a:p>
            <a:pPr lvl="1"/>
            <a:r>
              <a:rPr lang="en-CA"/>
              <a:t>Please don’t just take the a screenshot of the image! </a:t>
            </a:r>
          </a:p>
          <a:p>
            <a:pPr marL="457200" lvl="1" indent="0">
              <a:buNone/>
            </a:pPr>
            <a:endParaRPr lang="en-CA"/>
          </a:p>
          <a:p>
            <a:r>
              <a:rPr lang="en-CA"/>
              <a:t>Can save as </a:t>
            </a:r>
            <a:r>
              <a:rPr lang="en-CA" err="1"/>
              <a:t>png</a:t>
            </a:r>
            <a:r>
              <a:rPr lang="en-CA"/>
              <a:t>, jpg, pdf, etc. 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ggsave</a:t>
            </a:r>
            <a:r>
              <a:rPr lang="en-CA" b="1">
                <a:solidFill>
                  <a:srgbClr val="17A488"/>
                </a:solidFill>
              </a:rPr>
              <a:t>(p, filename = here("</a:t>
            </a:r>
            <a:r>
              <a:rPr lang="en-CA" b="1" err="1">
                <a:solidFill>
                  <a:srgbClr val="17A488"/>
                </a:solidFill>
              </a:rPr>
              <a:t>output","emissions_gdp.png</a:t>
            </a:r>
            <a:r>
              <a:rPr lang="en-CA" b="1">
                <a:solidFill>
                  <a:srgbClr val="17A488"/>
                </a:solidFill>
              </a:rPr>
              <a:t>"))</a:t>
            </a:r>
          </a:p>
        </p:txBody>
      </p:sp>
    </p:spTree>
    <p:extLst>
      <p:ext uri="{BB962C8B-B14F-4D97-AF65-F5344CB8AC3E}">
        <p14:creationId xmlns:p14="http://schemas.microsoft.com/office/powerpoint/2010/main" val="461777987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AC0F6-250A-48A2-999E-0471DB733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Boxplots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3B12D-CFF5-40A0-8C9A-3DBF0925F9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bp &lt;- data %&gt;%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filter(year == 2010)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(region, 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)) +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geom_boxplot</a:t>
            </a:r>
            <a:r>
              <a:rPr lang="en-CA" b="1">
                <a:solidFill>
                  <a:srgbClr val="17A488"/>
                </a:solidFill>
              </a:rPr>
              <a:t>() +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labs(title = "Distribution of GDP by Region, 2010",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 y = "GDP per capita", x = "Region") +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theme_classic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bp</a:t>
            </a:r>
          </a:p>
        </p:txBody>
      </p:sp>
    </p:spTree>
    <p:extLst>
      <p:ext uri="{BB962C8B-B14F-4D97-AF65-F5344CB8AC3E}">
        <p14:creationId xmlns:p14="http://schemas.microsoft.com/office/powerpoint/2010/main" val="1663508576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4055A-55A7-4E2E-9D89-FFF8F3C6B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Boxplots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B0D8C-7E26-491F-8653-8A196C27F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5FE72-3D10-422F-A29E-97847F0A8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9938" y="1636259"/>
            <a:ext cx="5509287" cy="494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94265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BD1F2-4EBF-4545-B4F0-06CB154F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Edit the tick 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98BB3-003B-45A3-915F-5E03B4A6A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bp + </a:t>
            </a:r>
            <a:r>
              <a:rPr lang="en-CA" b="1" err="1">
                <a:solidFill>
                  <a:srgbClr val="17A488"/>
                </a:solidFill>
              </a:rPr>
              <a:t>scale_x_discrete</a:t>
            </a:r>
            <a:r>
              <a:rPr lang="en-CA" b="1">
                <a:solidFill>
                  <a:srgbClr val="17A488"/>
                </a:solidFill>
              </a:rPr>
              <a:t>(labels = c("Africa", "Americas", "Mediterranean", "Europe", "SE Asia", "W Pacific"))</a:t>
            </a:r>
          </a:p>
          <a:p>
            <a:pPr marL="0" indent="0">
              <a:buNone/>
            </a:pPr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23D4A0-29F4-4C8F-8649-3A90CD9F0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299" y="2757674"/>
            <a:ext cx="4720981" cy="3789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755068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3C895-0BA5-437F-92B7-DF2685316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Flipping the coordinates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A13A5-EA87-4F36-8E04-E0D5B59F6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bp + </a:t>
            </a:r>
            <a:r>
              <a:rPr lang="en-CA" b="1" err="1">
                <a:solidFill>
                  <a:srgbClr val="17A488"/>
                </a:solidFill>
              </a:rPr>
              <a:t>coord_flip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06DE73-A3ED-49CF-AAD4-DB12A8278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3212" y="1771196"/>
            <a:ext cx="5563376" cy="45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06033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E36F4-0069-4662-9952-E75F00F3D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Line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1A7E2-4F71-426D-A05A-392E55CE2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>
                <a:solidFill>
                  <a:srgbClr val="002047"/>
                </a:solidFill>
              </a:rPr>
              <a:t>Let’s plots Canada’s emissions over time 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lp</a:t>
            </a:r>
            <a:r>
              <a:rPr lang="en-CA" b="1">
                <a:solidFill>
                  <a:srgbClr val="17A488"/>
                </a:solidFill>
              </a:rPr>
              <a:t> &lt;- data %&gt;%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filter(country == "Canada") %&gt;%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(x = year, y = emissions)) +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geom_line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 err="1">
                <a:solidFill>
                  <a:srgbClr val="17A488"/>
                </a:solidFill>
              </a:rPr>
              <a:t>linetype</a:t>
            </a:r>
            <a:r>
              <a:rPr lang="en-CA" b="1">
                <a:solidFill>
                  <a:srgbClr val="17A488"/>
                </a:solidFill>
              </a:rPr>
              <a:t> = "dashed", color = "red") +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theme_classic</a:t>
            </a:r>
            <a:r>
              <a:rPr lang="en-CA" b="1">
                <a:solidFill>
                  <a:srgbClr val="17A488"/>
                </a:solidFill>
              </a:rPr>
              <a:t>() +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labs(title = "Canada's CO2 emissions, 1991-2014",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y = "Total Emissions",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x = "Year")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lp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339056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AB28E-48CE-4EAF-8C5B-D380C9B8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Adding a comma to the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57CCE-E4AE-44EE-9A21-D32780BAC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1" err="1">
                <a:solidFill>
                  <a:srgbClr val="17A488"/>
                </a:solidFill>
              </a:rPr>
              <a:t>lp</a:t>
            </a:r>
            <a:r>
              <a:rPr lang="fr-FR" b="1">
                <a:solidFill>
                  <a:srgbClr val="17A488"/>
                </a:solidFill>
              </a:rPr>
              <a:t> + </a:t>
            </a:r>
            <a:r>
              <a:rPr lang="fr-FR" b="1" err="1">
                <a:solidFill>
                  <a:srgbClr val="17A488"/>
                </a:solidFill>
              </a:rPr>
              <a:t>scale_y_continuous</a:t>
            </a:r>
            <a:r>
              <a:rPr lang="fr-FR" b="1">
                <a:solidFill>
                  <a:srgbClr val="17A488"/>
                </a:solidFill>
              </a:rPr>
              <a:t>(labels = </a:t>
            </a:r>
            <a:r>
              <a:rPr lang="fr-FR" b="1" err="1">
                <a:solidFill>
                  <a:srgbClr val="17A488"/>
                </a:solidFill>
              </a:rPr>
              <a:t>scales</a:t>
            </a:r>
            <a:r>
              <a:rPr lang="fr-FR" b="1">
                <a:solidFill>
                  <a:srgbClr val="17A488"/>
                </a:solidFill>
              </a:rPr>
              <a:t>::comma) </a:t>
            </a:r>
            <a:endParaRPr lang="en-CA" b="1">
              <a:solidFill>
                <a:srgbClr val="17A488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B402A9-2607-4DE0-BB04-A8D2844C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899" y="2515211"/>
            <a:ext cx="4323901" cy="386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15855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5FA83-07D7-4F6E-87EB-FF203871F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DAE00-68A8-4BB6-813F-140E3A104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ggplot</a:t>
            </a:r>
            <a:r>
              <a:rPr lang="en-US" b="1">
                <a:solidFill>
                  <a:srgbClr val="17A488"/>
                </a:solidFill>
              </a:rPr>
              <a:t>(data, </a:t>
            </a:r>
            <a:r>
              <a:rPr lang="en-US" b="1" err="1">
                <a:solidFill>
                  <a:srgbClr val="17A488"/>
                </a:solidFill>
              </a:rPr>
              <a:t>aes</a:t>
            </a:r>
            <a:r>
              <a:rPr lang="en-US" b="1">
                <a:solidFill>
                  <a:srgbClr val="17A488"/>
                </a:solidFill>
              </a:rPr>
              <a:t>(x = 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)) +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geom_histogram</a:t>
            </a:r>
            <a:r>
              <a:rPr lang="en-US" b="1">
                <a:solidFill>
                  <a:srgbClr val="17A488"/>
                </a:solidFill>
              </a:rPr>
              <a:t>() +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theme_classic</a:t>
            </a:r>
            <a:r>
              <a:rPr lang="en-US" b="1">
                <a:solidFill>
                  <a:srgbClr val="17A488"/>
                </a:solidFill>
              </a:rPr>
              <a:t>() +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labs(title = "Income Distribution, 1991-2014",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y = "Count",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x = "GDP per capita") 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37722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75123-E42F-40EA-84F9-B3B8801F4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06EC3-7004-4BC7-839C-4E22B20E5D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Sometimes, the order matters (low &lt; medium &lt; high)</a:t>
            </a:r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responses &lt;- factor(c("low", "low", "high", "medium", "high", "low"))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responses # current order 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plot(responses)</a:t>
            </a:r>
          </a:p>
        </p:txBody>
      </p:sp>
    </p:spTree>
    <p:extLst>
      <p:ext uri="{BB962C8B-B14F-4D97-AF65-F5344CB8AC3E}">
        <p14:creationId xmlns:p14="http://schemas.microsoft.com/office/powerpoint/2010/main" val="1800675639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00AFB-68FC-45F0-AAAF-5B7B5A338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ABC0B-5CC3-400A-BD77-D623AA6DA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A068B9-074D-4921-8C36-696B73D51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867" y="1927661"/>
            <a:ext cx="5763429" cy="45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310587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350D6-8B81-45F5-9127-E23F2B34A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AE850-FACE-4E96-8E38-3EF5E7813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Pairwise t-test</a:t>
            </a:r>
          </a:p>
          <a:p>
            <a:r>
              <a:rPr lang="en-CA"/>
              <a:t>Correlation</a:t>
            </a:r>
          </a:p>
          <a:p>
            <a:r>
              <a:rPr lang="en-CA"/>
              <a:t>Regression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4641251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81C70-62C8-4CF3-A50B-EBC4659FE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Comparing CAN &amp; AUS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EB431-4C60-459E-A1BD-5DA105762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compare the carbon emissions of Canada and Australia. 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data %&gt;%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filter(country == "Canada" | country == "Australia") %&gt;% 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</a:t>
            </a:r>
            <a:r>
              <a:rPr lang="en-US" sz="2400" b="1" err="1">
                <a:solidFill>
                  <a:srgbClr val="17A488"/>
                </a:solidFill>
              </a:rPr>
              <a:t>group_by</a:t>
            </a:r>
            <a:r>
              <a:rPr lang="en-US" sz="2400" b="1">
                <a:solidFill>
                  <a:srgbClr val="17A488"/>
                </a:solidFill>
              </a:rPr>
              <a:t>(country) %&gt;%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</a:t>
            </a:r>
            <a:r>
              <a:rPr lang="en-US" sz="2400" b="1" err="1">
                <a:solidFill>
                  <a:srgbClr val="17A488"/>
                </a:solidFill>
              </a:rPr>
              <a:t>ggplot</a:t>
            </a:r>
            <a:r>
              <a:rPr lang="en-US" sz="2400" b="1">
                <a:solidFill>
                  <a:srgbClr val="17A488"/>
                </a:solidFill>
              </a:rPr>
              <a:t>(</a:t>
            </a:r>
            <a:r>
              <a:rPr lang="en-US" sz="2400" b="1" err="1">
                <a:solidFill>
                  <a:srgbClr val="17A488"/>
                </a:solidFill>
              </a:rPr>
              <a:t>aes</a:t>
            </a:r>
            <a:r>
              <a:rPr lang="en-US" sz="2400" b="1">
                <a:solidFill>
                  <a:srgbClr val="17A488"/>
                </a:solidFill>
              </a:rPr>
              <a:t>(x = country, y = emissions)) +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</a:t>
            </a:r>
            <a:r>
              <a:rPr lang="en-US" sz="2400" b="1" err="1">
                <a:solidFill>
                  <a:srgbClr val="17A488"/>
                </a:solidFill>
              </a:rPr>
              <a:t>geom_boxplot</a:t>
            </a:r>
            <a:r>
              <a:rPr lang="en-US" sz="2400" b="1">
                <a:solidFill>
                  <a:srgbClr val="17A488"/>
                </a:solidFill>
              </a:rPr>
              <a:t>() +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labs(title = "Comparing Canada and Australia's emissions, 1991-2014",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     y = "Emissions",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     x = "Country")</a:t>
            </a:r>
            <a:endParaRPr lang="en-CA" sz="2400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168455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B9834-EC17-4D3D-A28E-BB70BC71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Comparing CAN &amp; AUS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0D3BE-6155-471B-AE9D-F71FE647B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427CA9-C6CD-4959-AB15-5B306E5E3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2393" y="1941950"/>
            <a:ext cx="5744377" cy="448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30860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0AEE1-467A-4417-9550-96A89D933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t-test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3370B-5E26-4C16-BED2-E4E9ECF5A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can_aus</a:t>
            </a:r>
            <a:r>
              <a:rPr lang="en-US" b="1">
                <a:solidFill>
                  <a:srgbClr val="17A488"/>
                </a:solidFill>
              </a:rPr>
              <a:t> &lt;- data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filter(country == "Canada" | country == "Australia")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options(</a:t>
            </a:r>
            <a:r>
              <a:rPr lang="en-US" b="1" err="1">
                <a:solidFill>
                  <a:srgbClr val="17A488"/>
                </a:solidFill>
              </a:rPr>
              <a:t>scipen</a:t>
            </a:r>
            <a:r>
              <a:rPr lang="en-US" b="1">
                <a:solidFill>
                  <a:srgbClr val="17A488"/>
                </a:solidFill>
              </a:rPr>
              <a:t> = 0) # to allow for scientific notation again 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can_aus_ttest</a:t>
            </a:r>
            <a:r>
              <a:rPr lang="en-US" b="1">
                <a:solidFill>
                  <a:srgbClr val="17A488"/>
                </a:solidFill>
              </a:rPr>
              <a:t> &lt;- </a:t>
            </a:r>
            <a:r>
              <a:rPr lang="en-US" b="1" err="1">
                <a:solidFill>
                  <a:srgbClr val="17A488"/>
                </a:solidFill>
              </a:rPr>
              <a:t>t.test</a:t>
            </a:r>
            <a:r>
              <a:rPr lang="en-US" b="1">
                <a:solidFill>
                  <a:srgbClr val="17A488"/>
                </a:solidFill>
              </a:rPr>
              <a:t>(emissions ~ country, data = </a:t>
            </a:r>
            <a:r>
              <a:rPr lang="en-US" b="1" err="1">
                <a:solidFill>
                  <a:srgbClr val="17A488"/>
                </a:solidFill>
              </a:rPr>
              <a:t>can_aus</a:t>
            </a:r>
            <a:r>
              <a:rPr lang="en-US" b="1">
                <a:solidFill>
                  <a:srgbClr val="17A488"/>
                </a:solidFill>
              </a:rPr>
              <a:t>)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can_aus_ttest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403997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5713F-0C64-49A2-915F-39572F7C6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67641-DBA7-42F0-80D4-CB013987F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How related are country’s average emissions and average GDP? </a:t>
            </a:r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data &lt;- data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group_by</a:t>
            </a:r>
            <a:r>
              <a:rPr lang="en-US" b="1">
                <a:solidFill>
                  <a:srgbClr val="17A488"/>
                </a:solidFill>
              </a:rPr>
              <a:t>(country)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mutate(</a:t>
            </a:r>
            <a:r>
              <a:rPr lang="en-US" b="1" err="1">
                <a:solidFill>
                  <a:srgbClr val="17A488"/>
                </a:solidFill>
              </a:rPr>
              <a:t>avg_emissions</a:t>
            </a:r>
            <a:r>
              <a:rPr lang="en-US" b="1">
                <a:solidFill>
                  <a:srgbClr val="17A488"/>
                </a:solidFill>
              </a:rPr>
              <a:t> = mean(emissions, na.rm = T),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</a:t>
            </a:r>
            <a:r>
              <a:rPr lang="en-US" b="1" err="1">
                <a:solidFill>
                  <a:srgbClr val="17A488"/>
                </a:solidFill>
              </a:rPr>
              <a:t>avg_gdp</a:t>
            </a:r>
            <a:r>
              <a:rPr lang="en-US" b="1">
                <a:solidFill>
                  <a:srgbClr val="17A488"/>
                </a:solidFill>
              </a:rPr>
              <a:t> = mean(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, na.rm = T))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5186944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333C0-50EF-4C7F-AC28-7ED0D5AB5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2D9C5-5B20-43CB-94A4-54DC2A8BF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cor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cor.test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 err="1">
                <a:solidFill>
                  <a:srgbClr val="17A488"/>
                </a:solidFill>
              </a:rPr>
              <a:t>data$avg_emissions</a:t>
            </a:r>
            <a:r>
              <a:rPr lang="en-CA" b="1">
                <a:solidFill>
                  <a:srgbClr val="17A488"/>
                </a:solidFill>
              </a:rPr>
              <a:t>, </a:t>
            </a:r>
            <a:r>
              <a:rPr lang="en-CA" b="1" err="1">
                <a:solidFill>
                  <a:srgbClr val="17A488"/>
                </a:solidFill>
              </a:rPr>
              <a:t>data$avg_gdp</a:t>
            </a:r>
            <a:r>
              <a:rPr lang="en-CA" b="1">
                <a:solidFill>
                  <a:srgbClr val="17A488"/>
                </a:solidFill>
              </a:rPr>
              <a:t>, method = "</a:t>
            </a:r>
            <a:r>
              <a:rPr lang="en-CA" b="1" err="1">
                <a:solidFill>
                  <a:srgbClr val="17A488"/>
                </a:solidFill>
              </a:rPr>
              <a:t>pearson</a:t>
            </a:r>
            <a:r>
              <a:rPr lang="en-CA" b="1">
                <a:solidFill>
                  <a:srgbClr val="17A488"/>
                </a:solidFill>
              </a:rPr>
              <a:t>")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cor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str(</a:t>
            </a:r>
            <a:r>
              <a:rPr lang="en-CA" b="1" err="1">
                <a:solidFill>
                  <a:srgbClr val="17A488"/>
                </a:solidFill>
              </a:rPr>
              <a:t>cor</a:t>
            </a:r>
            <a:r>
              <a:rPr lang="en-CA" b="1">
                <a:solidFill>
                  <a:srgbClr val="17A488"/>
                </a:solidFill>
              </a:rPr>
              <a:t>)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cor$estimate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261435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401B7-D9F1-48EB-98B5-D99095FEC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2EBBE-C1D4-4E3B-8F35-5C8D36544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reg1 &lt;- </a:t>
            </a:r>
            <a:r>
              <a:rPr lang="en-CA" b="1" err="1">
                <a:solidFill>
                  <a:srgbClr val="17A488"/>
                </a:solidFill>
              </a:rPr>
              <a:t>lm</a:t>
            </a:r>
            <a:r>
              <a:rPr lang="en-CA" b="1">
                <a:solidFill>
                  <a:srgbClr val="17A488"/>
                </a:solidFill>
              </a:rPr>
              <a:t>(emissions ~ 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, data = data)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reg1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summary(reg1)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str(summary(reg1))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summary(reg1)$coefficients</a:t>
            </a:r>
            <a:endParaRPr lang="en-CA" b="1">
              <a:solidFill>
                <a:srgbClr val="17A488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B35E65-46B1-4A95-975F-FD62346AA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537" y="1771196"/>
            <a:ext cx="6106089" cy="812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964029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7B921-596D-409E-8492-BB47563A8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Exporting 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D1BD1-DB0A-4666-82C8-3479717A1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5508" y="1636259"/>
            <a:ext cx="9098149" cy="4828410"/>
          </a:xfrm>
        </p:spPr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tidy_reg1 &lt;- tidy(reg1)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write_csv</a:t>
            </a:r>
            <a:r>
              <a:rPr lang="en-US" b="1">
                <a:solidFill>
                  <a:srgbClr val="17A488"/>
                </a:solidFill>
              </a:rPr>
              <a:t>(tidy_reg1, file = here("output", "tidy_reg1.csv"))</a:t>
            </a:r>
          </a:p>
          <a:p>
            <a:pPr marL="0" indent="0">
              <a:buNone/>
            </a:pPr>
            <a:endParaRPr lang="en-US" sz="2000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modelsummary</a:t>
            </a:r>
            <a:r>
              <a:rPr lang="en-CA" b="1">
                <a:solidFill>
                  <a:srgbClr val="17A488"/>
                </a:solidFill>
              </a:rPr>
              <a:t>(reg1,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</a:t>
            </a:r>
            <a:r>
              <a:rPr lang="en-CA" b="1" err="1">
                <a:solidFill>
                  <a:srgbClr val="17A488"/>
                </a:solidFill>
              </a:rPr>
              <a:t>coef_rename</a:t>
            </a:r>
            <a:r>
              <a:rPr lang="en-CA" b="1">
                <a:solidFill>
                  <a:srgbClr val="17A488"/>
                </a:solidFill>
              </a:rPr>
              <a:t> = c("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" = "GDP", "(Intercept)" = "Intercept"),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stars = TRUE, statistic = '</a:t>
            </a:r>
            <a:r>
              <a:rPr lang="en-CA" b="1" err="1">
                <a:solidFill>
                  <a:srgbClr val="17A488"/>
                </a:solidFill>
              </a:rPr>
              <a:t>std.error</a:t>
            </a:r>
            <a:r>
              <a:rPr lang="en-CA" b="1">
                <a:solidFill>
                  <a:srgbClr val="17A488"/>
                </a:solidFill>
              </a:rPr>
              <a:t>',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</a:t>
            </a:r>
            <a:r>
              <a:rPr lang="en-CA" b="1" err="1">
                <a:solidFill>
                  <a:srgbClr val="17A488"/>
                </a:solidFill>
              </a:rPr>
              <a:t>fmt</a:t>
            </a:r>
            <a:r>
              <a:rPr lang="en-CA" b="1">
                <a:solidFill>
                  <a:srgbClr val="17A488"/>
                </a:solidFill>
              </a:rPr>
              <a:t>= '%.4f',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</a:t>
            </a:r>
            <a:r>
              <a:rPr lang="en-CA" b="1" err="1">
                <a:solidFill>
                  <a:srgbClr val="17A488"/>
                </a:solidFill>
              </a:rPr>
              <a:t>gof_omit</a:t>
            </a:r>
            <a:r>
              <a:rPr lang="en-CA" b="1">
                <a:solidFill>
                  <a:srgbClr val="17A488"/>
                </a:solidFill>
              </a:rPr>
              <a:t> = 'DF|AIC|BIC|Log|R2 Adj.',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output = '</a:t>
            </a:r>
            <a:r>
              <a:rPr lang="en-CA" b="1" err="1">
                <a:solidFill>
                  <a:srgbClr val="17A488"/>
                </a:solidFill>
              </a:rPr>
              <a:t>flextable</a:t>
            </a:r>
            <a:r>
              <a:rPr lang="en-CA" b="1">
                <a:solidFill>
                  <a:srgbClr val="17A488"/>
                </a:solidFill>
              </a:rPr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328241441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96F7-A22E-40D9-A1BC-15E94020C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Exporting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6BBCE-946A-4D5C-9796-736CDDCB0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28D66F-A7E4-45AB-87CF-CB773190B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234" y="1377088"/>
            <a:ext cx="3800623" cy="517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305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7E7A7-0B2C-4682-9904-9FB24D6E6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E33F9-A0E4-4F7F-BF2B-0E127A555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R now sorts it by the levels you specified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responses &lt;- factor(responses,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levels = c("low", "medium", "high"))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responses # after re=ordering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plot(responses)</a:t>
            </a:r>
          </a:p>
          <a:p>
            <a:pPr marL="0" indent="0">
              <a:buNone/>
            </a:pPr>
            <a:endParaRPr lang="en-US" sz="2000">
              <a:solidFill>
                <a:srgbClr val="17A488"/>
              </a:solidFill>
            </a:endParaRPr>
          </a:p>
          <a:p>
            <a:r>
              <a:rPr lang="en-US"/>
              <a:t>To establish the order 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responses_ordered</a:t>
            </a:r>
            <a:r>
              <a:rPr lang="en-CA" b="1">
                <a:solidFill>
                  <a:srgbClr val="17A488"/>
                </a:solidFill>
              </a:rPr>
              <a:t> &lt;- factor(responses,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ordered = TRUE) 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responses_ordered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529355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442E-8643-4B80-A409-3725CD27B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we just did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1094F-4C0F-4E46-946B-AA14841CC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Conduct pairwise t-test</a:t>
            </a:r>
          </a:p>
          <a:p>
            <a:r>
              <a:rPr lang="en-CA"/>
              <a:t>Calculate the correlation coefficient</a:t>
            </a:r>
          </a:p>
          <a:p>
            <a:r>
              <a:rPr lang="en-CA"/>
              <a:t>Run an OLS regression in R</a:t>
            </a:r>
          </a:p>
        </p:txBody>
      </p:sp>
    </p:spTree>
    <p:extLst>
      <p:ext uri="{BB962C8B-B14F-4D97-AF65-F5344CB8AC3E}">
        <p14:creationId xmlns:p14="http://schemas.microsoft.com/office/powerpoint/2010/main" val="3776355865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52072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8AACA-E631-401C-9ABB-38DC99757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Recoding factors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D1DF6A-B0C0-4043-B0E8-5C0AB8E4C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say you want to recode the second level from “medium” to “not sure”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levels(responses)[2] &lt;- "not sure"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responses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06523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D5A41-45CE-49FF-B0A3-E0C33E7C0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4DB9EA-464E-41DC-AB40-C06564006B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R will not always recognize your date variable as dates. Usually R will read it as a character or numeric vector. </a:t>
            </a:r>
            <a:endParaRPr lang="en-US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dates &lt;- c("2021/08/01", "2021/08/02", "2021/08/03")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class(dates)</a:t>
            </a:r>
          </a:p>
          <a:p>
            <a:pPr marL="0" indent="0">
              <a:buNone/>
            </a:pPr>
            <a:endParaRPr lang="en-US"/>
          </a:p>
          <a:p>
            <a:r>
              <a:rPr lang="en-CA"/>
              <a:t>You will need to convert the variable to date. You can use the </a:t>
            </a:r>
            <a:r>
              <a:rPr lang="en-CA" b="1"/>
              <a:t>as.Date() </a:t>
            </a:r>
            <a:r>
              <a:rPr lang="en-CA"/>
              <a:t>function of the </a:t>
            </a:r>
            <a:r>
              <a:rPr lang="en-CA" b="1"/>
              <a:t>{base}</a:t>
            </a:r>
            <a:r>
              <a:rPr lang="en-CA"/>
              <a:t> package. </a:t>
            </a:r>
          </a:p>
          <a:p>
            <a:pPr lvl="1"/>
            <a:r>
              <a:rPr lang="en-US"/>
              <a:t>Other packages: </a:t>
            </a:r>
            <a:r>
              <a:rPr lang="en-US" b="1"/>
              <a:t>{lubridate}</a:t>
            </a:r>
            <a:endParaRPr lang="en-CA" b="1"/>
          </a:p>
          <a:p>
            <a:endParaRPr lang="en-US"/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81002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A6E7A-128B-4411-BED2-DFA4E2AB9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Dates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DAAD58-395E-4AE1-B727-39CAF3F8E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 will need to specify the format of your date variable. Specifying the incorrect format will lead to parsing errors. </a:t>
            </a:r>
          </a:p>
          <a:p>
            <a:endParaRPr lang="en-CA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752A7FE-099B-40B1-BAB4-A870EB0604FF}"/>
              </a:ext>
            </a:extLst>
          </p:cNvPr>
          <p:cNvSpPr/>
          <p:nvPr/>
        </p:nvSpPr>
        <p:spPr>
          <a:xfrm>
            <a:off x="4215122" y="5751850"/>
            <a:ext cx="277351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000">
                <a:hlinkClick r:id="rId2"/>
              </a:rPr>
              <a:t>https://www.stat.berkeley.edu/~s133/dates.html</a:t>
            </a:r>
            <a:endParaRPr lang="en-CA" sz="100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323DD6E-DEE0-45CC-820B-64D7473DB5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864587"/>
              </p:ext>
            </p:extLst>
          </p:nvPr>
        </p:nvGraphicFramePr>
        <p:xfrm>
          <a:off x="4298129" y="3132760"/>
          <a:ext cx="5992905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09917">
                  <a:extLst>
                    <a:ext uri="{9D8B030D-6E8A-4147-A177-3AD203B41FA5}">
                      <a16:colId xmlns:a16="http://schemas.microsoft.com/office/drawing/2014/main" val="351347930"/>
                    </a:ext>
                  </a:extLst>
                </a:gridCol>
                <a:gridCol w="5082988">
                  <a:extLst>
                    <a:ext uri="{9D8B030D-6E8A-4147-A177-3AD203B41FA5}">
                      <a16:colId xmlns:a16="http://schemas.microsoft.com/office/drawing/2014/main" val="23902368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Code</a:t>
                      </a:r>
                      <a:endParaRPr lang="en-CA"/>
                    </a:p>
                  </a:txBody>
                  <a:tcPr>
                    <a:solidFill>
                      <a:srgbClr val="0D224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Value</a:t>
                      </a:r>
                      <a:endParaRPr lang="en-CA"/>
                    </a:p>
                  </a:txBody>
                  <a:tcPr>
                    <a:solidFill>
                      <a:srgbClr val="0D224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4197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%Y</a:t>
                      </a:r>
                      <a:endParaRPr lang="en-CA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Year (4 digit | i.e., 2021)</a:t>
                      </a:r>
                      <a:endParaRPr lang="en-CA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0528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%y</a:t>
                      </a:r>
                      <a:endParaRPr lang="en-CA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Year (2 digit | i.e., 21 for 2021)</a:t>
                      </a:r>
                      <a:endParaRPr lang="en-CA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2770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%d</a:t>
                      </a:r>
                      <a:endParaRPr lang="en-CA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Day of month (in number)</a:t>
                      </a:r>
                      <a:endParaRPr lang="en-CA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8259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%m</a:t>
                      </a:r>
                      <a:endParaRPr lang="en-CA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Month (in number)</a:t>
                      </a:r>
                      <a:endParaRPr lang="en-CA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40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%b</a:t>
                      </a:r>
                      <a:endParaRPr lang="en-CA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Month (in text | abbreviated | i.e. Aug for August)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7300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%B</a:t>
                      </a:r>
                      <a:endParaRPr lang="en-CA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Month (in text | i.e., August)</a:t>
                      </a:r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8467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208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930F-8AA8-4E10-9240-C9FBCF737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F16BE-F523-4A6A-B057-5E35EAAFA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To understand basic data structures such as string, float, numeric, dates, vectors, factors, dates, matrices, data frames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0536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EDC5D3-1010-4260-B4FF-AB397541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Dates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593FF-BB90-4375-B139-7EC7D377E1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/>
              <a:t>Because we put the dates in quotation marks, R reads them as character, and not dates. </a:t>
            </a:r>
          </a:p>
          <a:p>
            <a:endParaRPr lang="en-CA" sz="2000"/>
          </a:p>
          <a:p>
            <a:pPr marL="0" indent="0">
              <a:buNone/>
            </a:pPr>
            <a:r>
              <a:rPr lang="en-CA" sz="2000" b="1">
                <a:solidFill>
                  <a:srgbClr val="17A488"/>
                </a:solidFill>
              </a:rPr>
              <a:t>dates_ymd1 &lt;- c("2021/08/01", "2021/08/02", "2021/08/03")</a:t>
            </a:r>
          </a:p>
          <a:p>
            <a:pPr marL="0" indent="0">
              <a:buNone/>
            </a:pPr>
            <a:r>
              <a:rPr lang="en-CA" sz="2000" b="1">
                <a:solidFill>
                  <a:srgbClr val="17A488"/>
                </a:solidFill>
              </a:rPr>
              <a:t>dates_ymd2 &lt;- c("21/08/01", "21/08/02", "21/08/03")</a:t>
            </a:r>
          </a:p>
          <a:p>
            <a:pPr marL="0" indent="0">
              <a:buNone/>
            </a:pPr>
            <a:r>
              <a:rPr lang="en-CA" sz="2000" b="1">
                <a:solidFill>
                  <a:srgbClr val="17A488"/>
                </a:solidFill>
              </a:rPr>
              <a:t>dates_mdy1 &lt;- c("08/01/2021", "08/02/2021", "08/03/2021")</a:t>
            </a:r>
          </a:p>
          <a:p>
            <a:pPr marL="0" indent="0">
              <a:buNone/>
            </a:pPr>
            <a:r>
              <a:rPr lang="en-CA" sz="2000" b="1">
                <a:solidFill>
                  <a:srgbClr val="17A488"/>
                </a:solidFill>
              </a:rPr>
              <a:t>dates_mdy2 &lt;- c("Aug 1, 2021", "Aug 2, 2021", "Aug 3, 2021")</a:t>
            </a:r>
          </a:p>
          <a:p>
            <a:pPr marL="0" indent="0">
              <a:buNone/>
            </a:pPr>
            <a:r>
              <a:rPr lang="en-CA" sz="2000" b="1">
                <a:solidFill>
                  <a:srgbClr val="17A488"/>
                </a:solidFill>
              </a:rPr>
              <a:t>dates_mdy3 &lt;- c("August 1, 2021", "August 2, 2021", "August 3, 2021")</a:t>
            </a:r>
          </a:p>
          <a:p>
            <a:pPr marL="0" indent="0">
              <a:buNone/>
            </a:pPr>
            <a:endParaRPr lang="en-US" sz="2000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c</a:t>
            </a:r>
            <a:r>
              <a:rPr lang="en-CA" sz="2000" b="1">
                <a:solidFill>
                  <a:srgbClr val="17A488"/>
                </a:solidFill>
              </a:rPr>
              <a:t>lass(dates_ymd1)</a:t>
            </a:r>
          </a:p>
          <a:p>
            <a:pPr marL="0" indent="0">
              <a:buNone/>
            </a:pPr>
            <a:endParaRPr lang="en-US" sz="2000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sz="2000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88093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20011-1988-4BE5-973B-9AC2C70F64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Convert to Date format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3BA1D-81F4-4686-9F89-8BA6F53331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For </a:t>
            </a:r>
            <a:r>
              <a:rPr lang="en-US" b="1"/>
              <a:t>dates_ymd1</a:t>
            </a:r>
            <a:r>
              <a:rPr lang="en-US"/>
              <a:t> – 2021/08/01</a:t>
            </a:r>
          </a:p>
          <a:p>
            <a:pPr lvl="1"/>
            <a:r>
              <a:rPr lang="en-US"/>
              <a:t>big Y for YYYY (2021)</a:t>
            </a:r>
          </a:p>
          <a:p>
            <a:pPr lvl="1"/>
            <a:r>
              <a:rPr lang="en-US"/>
              <a:t>"/" because that is the  separator used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convert_dates_ymd1 &lt;- as.Date(dates_ymd1, format = "%Y/%m/%d") </a:t>
            </a:r>
          </a:p>
          <a:p>
            <a:pPr marL="0" indent="0">
              <a:buNone/>
            </a:pPr>
            <a:endParaRPr lang="en-US"/>
          </a:p>
          <a:p>
            <a:r>
              <a:rPr lang="en-US"/>
              <a:t>For </a:t>
            </a:r>
            <a:r>
              <a:rPr lang="en-US" b="1"/>
              <a:t>dates_ymd2 </a:t>
            </a:r>
            <a:r>
              <a:rPr lang="en-US"/>
              <a:t>– 21/08/21 </a:t>
            </a:r>
          </a:p>
          <a:p>
            <a:pPr lvl="1"/>
            <a:r>
              <a:rPr lang="en-US"/>
              <a:t>small y for YY (21 instead of 2021)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convert_dates_ymd2 &lt;- as.Date(dates_ymd2, format = "%y/%m/%d") </a:t>
            </a:r>
            <a:endParaRPr lang="en-CA" sz="2000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91099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5A549-231E-4684-ABD9-444DB01E5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Convert to Date format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AF6296-F93E-4C7F-8057-6F5A47796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For </a:t>
            </a:r>
            <a:r>
              <a:rPr lang="en-US" b="1"/>
              <a:t>dates_mdy1</a:t>
            </a:r>
            <a:r>
              <a:rPr lang="en-US"/>
              <a:t> – 08/01/2021</a:t>
            </a:r>
          </a:p>
          <a:p>
            <a:pPr lvl="1"/>
            <a:r>
              <a:rPr lang="en-US"/>
              <a:t>Note the different format because month comes first</a:t>
            </a:r>
          </a:p>
          <a:p>
            <a:pPr lvl="1"/>
            <a:r>
              <a:rPr lang="en-US"/>
              <a:t>"/" because that is the  separator used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convert_dates_mdy1 &lt;- as.Date(dates_mdy1, format = "%m/%d/%Y")</a:t>
            </a:r>
          </a:p>
          <a:p>
            <a:endParaRPr lang="en-US"/>
          </a:p>
          <a:p>
            <a:r>
              <a:rPr lang="en-US"/>
              <a:t>For </a:t>
            </a:r>
            <a:r>
              <a:rPr lang="en-US" b="1"/>
              <a:t>dates_mdy2</a:t>
            </a:r>
            <a:r>
              <a:rPr lang="en-US"/>
              <a:t> – Aug 1, 2021</a:t>
            </a:r>
          </a:p>
          <a:p>
            <a:pPr lvl="1"/>
            <a:r>
              <a:rPr lang="en-US"/>
              <a:t>Note the separator used – comma and space now instead of / </a:t>
            </a:r>
          </a:p>
          <a:p>
            <a:pPr lvl="1"/>
            <a:r>
              <a:rPr lang="en-US"/>
              <a:t>Small b for abbreviated month</a:t>
            </a:r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convert_dates_mdy2 &lt;- as.Date(dates_mdy2, format = "%b %d, %Y") 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2891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BD8B6-25F3-402D-B5C0-401623FB6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Convert to Date format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8D3BB1-9D45-41D1-8B35-A35F094A6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For </a:t>
            </a:r>
            <a:r>
              <a:rPr lang="en-US" b="1"/>
              <a:t>dates_mdy3</a:t>
            </a:r>
            <a:r>
              <a:rPr lang="en-US"/>
              <a:t> – August 1, 2021</a:t>
            </a:r>
          </a:p>
          <a:p>
            <a:pPr lvl="1"/>
            <a:r>
              <a:rPr lang="en-US"/>
              <a:t>Note the separator used – comma and space now instead of / </a:t>
            </a:r>
          </a:p>
          <a:p>
            <a:pPr lvl="1"/>
            <a:r>
              <a:rPr lang="en-US"/>
              <a:t>Capital B for month</a:t>
            </a:r>
          </a:p>
          <a:p>
            <a:pPr lvl="1"/>
            <a:endParaRPr lang="en-US"/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convert_dates_mdy3 &lt;- as.Date(dates_mdy3, format = "%B %d, %Y")</a:t>
            </a:r>
          </a:p>
          <a:p>
            <a:pPr marL="0" indent="0">
              <a:buNone/>
            </a:pPr>
            <a:endParaRPr lang="en-US" sz="2000" b="1">
              <a:solidFill>
                <a:srgbClr val="17A488"/>
              </a:solidFill>
            </a:endParaRPr>
          </a:p>
          <a:p>
            <a:r>
              <a:rPr lang="en-US"/>
              <a:t>Will take practice to get used to it</a:t>
            </a:r>
          </a:p>
          <a:p>
            <a:r>
              <a:rPr lang="en-US"/>
              <a:t>Always check your objects after converting to date to make sure you got it right; you will see NA if you misspecified the format	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22713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85D8F-776D-4A16-A733-45A52C645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Convert to Date format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52576-4989-4829-B640-08317CA0B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With the as.Date() function, you have to have a day, as in you can’t have 01/2021. You have to have 01/01/2021. </a:t>
            </a:r>
          </a:p>
          <a:p>
            <a:pPr marL="0" indent="0">
              <a:buNone/>
            </a:pPr>
            <a:r>
              <a:rPr lang="en-US" sz="1800" b="1">
                <a:solidFill>
                  <a:srgbClr val="17A488"/>
                </a:solidFill>
              </a:rPr>
              <a:t>dates_noday &lt;- c("01/2021", "02/2021", "03/2021")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6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DD72F-7D27-47FA-A266-845BEB90D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Convert to Date format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BEEEC-6385-4BCA-A325-B15C0A401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One option is to add a day with </a:t>
            </a:r>
            <a:r>
              <a:rPr lang="en-US" b="1"/>
              <a:t>paste()</a:t>
            </a:r>
            <a:r>
              <a:rPr lang="en-US"/>
              <a:t>;</a:t>
            </a:r>
            <a:r>
              <a:rPr lang="en-US" b="1"/>
              <a:t> </a:t>
            </a:r>
            <a:r>
              <a:rPr lang="en-US"/>
              <a:t>use 1 as an arbitrary day</a:t>
            </a:r>
          </a:p>
          <a:p>
            <a:pPr lvl="1"/>
            <a:r>
              <a:rPr lang="en-US"/>
              <a:t>paste() is R’s concatenate or append function; equivalent to “&amp;” in Excel </a:t>
            </a:r>
          </a:p>
          <a:p>
            <a:pPr marL="0" indent="0">
              <a:buNone/>
            </a:pPr>
            <a:r>
              <a:rPr lang="en-US" sz="1800" b="1">
                <a:solidFill>
                  <a:srgbClr val="17A488"/>
                </a:solidFill>
              </a:rPr>
              <a:t>paste_dates_noday &lt;- paste("01", dates_noday, sep = "/")</a:t>
            </a:r>
          </a:p>
          <a:p>
            <a:pPr lvl="1"/>
            <a:r>
              <a:rPr lang="en-US" sz="1400"/>
              <a:t>This code will append “01” to dates_noday, and / is the separator</a:t>
            </a:r>
          </a:p>
          <a:p>
            <a:pPr lvl="1"/>
            <a:r>
              <a:rPr lang="en-US" sz="1400"/>
              <a:t>So 01/01/2021, 01/02/2021, 01/03/2021</a:t>
            </a:r>
          </a:p>
          <a:p>
            <a:pPr lvl="1"/>
            <a:r>
              <a:rPr lang="en-US" sz="1400"/>
              <a:t>If we did paste(dates-noday, “01”, sep = “/”) instead, the output will be 01/2021/01, 02/2021/01, 03/2021/</a:t>
            </a:r>
          </a:p>
          <a:p>
            <a:pPr marL="0" indent="0">
              <a:buNone/>
            </a:pPr>
            <a:r>
              <a:rPr lang="en-US" sz="1800" b="1">
                <a:solidFill>
                  <a:srgbClr val="17A488"/>
                </a:solidFill>
              </a:rPr>
              <a:t>convert_dates_noday &lt;- as.Date(paste_dates_noday, format = "%d/%m/%Y")</a:t>
            </a:r>
          </a:p>
          <a:p>
            <a:pPr marL="0" indent="0">
              <a:buNone/>
            </a:pPr>
            <a:r>
              <a:rPr lang="en-US" sz="1800" b="1">
                <a:solidFill>
                  <a:srgbClr val="17A488"/>
                </a:solidFill>
              </a:rPr>
              <a:t># can do the above in 1 line</a:t>
            </a:r>
          </a:p>
          <a:p>
            <a:pPr marL="0" indent="0">
              <a:buNone/>
            </a:pPr>
            <a:r>
              <a:rPr lang="en-US" sz="1800" b="1">
                <a:solidFill>
                  <a:srgbClr val="17A488"/>
                </a:solidFill>
              </a:rPr>
              <a:t>convert_dates_noday &lt;- as.Date(paste("01", dates_noday, sep = "/"), format = "%d/%m/%Y")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26106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5D933-14D0-4A4E-A524-58F8B0FA2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Convert to Date format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C97B2-14DA-4A85-87DF-85F31FBF7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You can also use different functions in the {lubridate} package</a:t>
            </a:r>
            <a:endParaRPr lang="en-US" sz="2000" b="1">
              <a:solidFill>
                <a:srgbClr val="17A488"/>
              </a:solidFill>
            </a:endParaRPr>
          </a:p>
          <a:p>
            <a:pPr lvl="1"/>
            <a:r>
              <a:rPr lang="en-US" b="1">
                <a:solidFill>
                  <a:srgbClr val="17A488"/>
                </a:solidFill>
              </a:rPr>
              <a:t>as_date() </a:t>
            </a:r>
          </a:p>
          <a:p>
            <a:pPr lvl="1"/>
            <a:r>
              <a:rPr lang="en-US" b="1">
                <a:solidFill>
                  <a:srgbClr val="17A488"/>
                </a:solidFill>
              </a:rPr>
              <a:t>ymd()</a:t>
            </a:r>
          </a:p>
          <a:p>
            <a:pPr lvl="1"/>
            <a:r>
              <a:rPr lang="en-US" b="1">
                <a:solidFill>
                  <a:srgbClr val="17A488"/>
                </a:solidFill>
              </a:rPr>
              <a:t>mdy()</a:t>
            </a:r>
          </a:p>
          <a:p>
            <a:pPr lvl="1"/>
            <a:r>
              <a:rPr lang="en-US" b="1">
                <a:solidFill>
                  <a:srgbClr val="17A488"/>
                </a:solidFill>
              </a:rPr>
              <a:t>dmy() </a:t>
            </a:r>
          </a:p>
          <a:p>
            <a:pPr lvl="1"/>
            <a:r>
              <a:rPr lang="en-US" b="1">
                <a:solidFill>
                  <a:srgbClr val="17A488"/>
                </a:solidFill>
              </a:rPr>
              <a:t>parse_date_time()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3988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61E37-9592-4985-905D-9F8ED1E96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Convert to Date format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05814-B1BC-4268-9D6C-03C866B65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dates_ymd1 &lt;- c("2021/08/01", "2021/08/02", "2021/08/03")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dates_ymd2 &lt;- c("21/08/01", "21/08/02", "21/08/03")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dates_mdy1 &lt;- c("08/01/2021", "08/02/2021", "08/03/2021")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dates_mdy2 &lt;- c("Aug 1, 2021", "Aug 2, 2021", "Aug 3, 2021")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dates_mdy3 &lt;- c("August 1, 2021", "August 2, 2021", "August 3, 2021")</a:t>
            </a:r>
          </a:p>
          <a:p>
            <a:pPr marL="0" indent="0">
              <a:buNone/>
            </a:pPr>
            <a:endParaRPr lang="en-US" sz="2000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lubridate_convert_dates_ymd1 &lt;- ymd(dates_ymd1)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lubridate_convert_dates_ymd2 &lt;- ymd(dates_ymd2)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lubridate_convert_dates_mdy1 &lt;- mdy(dates_mdy1)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lubridate_convert_dates_mdy2 &lt;- mdy(dates_mdy2)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lubridate_convert_dates_mdy3 &lt;- mdy(dates_mdy3)</a:t>
            </a:r>
            <a:endParaRPr lang="en-CA" sz="2000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527315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6D3DA-ED39-4D10-8DD8-C991CF491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Convert to Date format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038D8-E60B-4356-89BE-88301B421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dates_noday &lt;- c("01/2021", "02/2021", "03/2021")</a:t>
            </a:r>
          </a:p>
          <a:p>
            <a:pPr marL="0" indent="0">
              <a:buNone/>
            </a:pPr>
            <a:r>
              <a:rPr lang="en-US" sz="2000" b="1">
                <a:solidFill>
                  <a:srgbClr val="17A488"/>
                </a:solidFill>
              </a:rPr>
              <a:t>convert_with_lubridate &lt;- parse_date_time(dates_noday, orders = "m/Y")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392790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15DF7-1201-423E-8DFE-FBC320176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3C7E79-4F59-4CB2-853B-4FC09CA71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also create a Date class object using the </a:t>
            </a:r>
            <a:r>
              <a:rPr lang="en-CA" b="1"/>
              <a:t>seq()</a:t>
            </a:r>
            <a:r>
              <a:rPr lang="en-CA"/>
              <a:t> function</a:t>
            </a:r>
          </a:p>
          <a:p>
            <a:endParaRPr lang="en-CA"/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dates_seq</a:t>
            </a:r>
            <a:r>
              <a:rPr lang="en-US" b="1">
                <a:solidFill>
                  <a:srgbClr val="17A488"/>
                </a:solidFill>
              </a:rPr>
              <a:t> &lt;- seq(</a:t>
            </a:r>
            <a:r>
              <a:rPr lang="en-US" b="1" err="1">
                <a:solidFill>
                  <a:srgbClr val="17A488"/>
                </a:solidFill>
              </a:rPr>
              <a:t>as_date</a:t>
            </a:r>
            <a:r>
              <a:rPr lang="en-US" b="1">
                <a:solidFill>
                  <a:srgbClr val="17A488"/>
                </a:solidFill>
              </a:rPr>
              <a:t>("2021/08/01"), length = 5, by = "days")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dates_seq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6537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3BFF7-9713-435A-B15D-B4F030174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Data object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47C61-5FBA-494C-8F48-4041F6219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There are different types of objects in R, but common ones are numeric, character, factor, and logical</a:t>
            </a:r>
          </a:p>
          <a:p>
            <a:pPr marL="914400" lvl="2" indent="0">
              <a:buNone/>
            </a:pPr>
            <a:r>
              <a:rPr lang="en-CA" sz="2500" b="1" err="1">
                <a:solidFill>
                  <a:srgbClr val="17A488"/>
                </a:solidFill>
              </a:rPr>
              <a:t>numeric_var</a:t>
            </a:r>
            <a:r>
              <a:rPr lang="en-CA" sz="2500" b="1">
                <a:solidFill>
                  <a:srgbClr val="17A488"/>
                </a:solidFill>
              </a:rPr>
              <a:t> &lt;- 1</a:t>
            </a:r>
          </a:p>
          <a:p>
            <a:pPr marL="914400" lvl="2" indent="0">
              <a:buNone/>
            </a:pPr>
            <a:r>
              <a:rPr lang="en-CA" sz="2500" b="1" err="1">
                <a:solidFill>
                  <a:srgbClr val="17A488"/>
                </a:solidFill>
              </a:rPr>
              <a:t>character_var</a:t>
            </a:r>
            <a:r>
              <a:rPr lang="en-CA" sz="2500" b="1">
                <a:solidFill>
                  <a:srgbClr val="17A488"/>
                </a:solidFill>
              </a:rPr>
              <a:t> &lt;- “one”</a:t>
            </a:r>
          </a:p>
          <a:p>
            <a:pPr marL="914400" lvl="2" indent="0">
              <a:buNone/>
            </a:pPr>
            <a:r>
              <a:rPr lang="en-CA" sz="2500" b="1" err="1">
                <a:solidFill>
                  <a:srgbClr val="17A488"/>
                </a:solidFill>
              </a:rPr>
              <a:t>factor_var</a:t>
            </a:r>
            <a:r>
              <a:rPr lang="en-CA" sz="2500" b="1">
                <a:solidFill>
                  <a:srgbClr val="17A488"/>
                </a:solidFill>
              </a:rPr>
              <a:t> &lt;- factor(1, labels = ‘one’)</a:t>
            </a:r>
          </a:p>
          <a:p>
            <a:pPr marL="914400" lvl="2" indent="0">
              <a:buNone/>
            </a:pPr>
            <a:r>
              <a:rPr lang="en-CA" sz="2500" b="1" err="1">
                <a:solidFill>
                  <a:srgbClr val="17A488"/>
                </a:solidFill>
              </a:rPr>
              <a:t>logical_var</a:t>
            </a:r>
            <a:r>
              <a:rPr lang="en-CA" sz="2500" b="1">
                <a:solidFill>
                  <a:srgbClr val="17A488"/>
                </a:solidFill>
              </a:rPr>
              <a:t> &lt;- TRUE</a:t>
            </a:r>
          </a:p>
          <a:p>
            <a:pPr marL="457200" lvl="1" indent="0">
              <a:buNone/>
            </a:pPr>
            <a:endParaRPr lang="en-CA"/>
          </a:p>
          <a:p>
            <a:r>
              <a:rPr lang="en-CA"/>
              <a:t>You can use </a:t>
            </a:r>
            <a:r>
              <a:rPr lang="en-CA" b="1">
                <a:solidFill>
                  <a:srgbClr val="17A488"/>
                </a:solidFill>
              </a:rPr>
              <a:t>class()</a:t>
            </a:r>
            <a:r>
              <a:rPr lang="en-CA"/>
              <a:t>, </a:t>
            </a:r>
            <a:r>
              <a:rPr lang="en-CA" b="1">
                <a:solidFill>
                  <a:srgbClr val="17A488"/>
                </a:solidFill>
              </a:rPr>
              <a:t>typeof()</a:t>
            </a:r>
            <a:r>
              <a:rPr lang="en-CA"/>
              <a:t>, </a:t>
            </a:r>
            <a:r>
              <a:rPr lang="en-CA" b="1">
                <a:solidFill>
                  <a:srgbClr val="17A488"/>
                </a:solidFill>
              </a:rPr>
              <a:t>str()</a:t>
            </a:r>
            <a:r>
              <a:rPr lang="en-CA"/>
              <a:t> commands to understand and inspect these objects </a:t>
            </a:r>
          </a:p>
          <a:p>
            <a:r>
              <a:rPr lang="en-CA"/>
              <a:t>You can convert numeric to character with </a:t>
            </a:r>
            <a:r>
              <a:rPr lang="en-CA" b="1">
                <a:solidFill>
                  <a:srgbClr val="17A488"/>
                </a:solidFill>
              </a:rPr>
              <a:t>as.character(numeric_var)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172591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CB639-057B-4DE0-BA1F-A6CECEE5E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AAFAE-2618-4AAF-B767-9F71BA255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Matrices are two-dimensional objects </a:t>
            </a:r>
          </a:p>
          <a:p>
            <a:pPr marL="0" indent="0">
              <a:buNone/>
            </a:pPr>
            <a:endParaRPr lang="en-CA"/>
          </a:p>
          <a:p>
            <a:r>
              <a:rPr lang="en-CA"/>
              <a:t>Elements must be of the same data type</a:t>
            </a:r>
          </a:p>
          <a:p>
            <a:pPr marL="0" indent="0">
              <a:buNone/>
            </a:pPr>
            <a:endParaRPr lang="en-CA"/>
          </a:p>
          <a:p>
            <a:r>
              <a:rPr lang="en-CA"/>
              <a:t>Elements are arranged in rows and columns 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554328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A4E02-A749-4634-85F0-7EA32CC3F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9DDDE-0AE0-4F5B-B582-ABE7C634F5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construct a matrix using the </a:t>
            </a:r>
            <a:r>
              <a:rPr lang="en-CA" b="1"/>
              <a:t>matrix()</a:t>
            </a:r>
            <a:r>
              <a:rPr lang="en-CA"/>
              <a:t> function. 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k &lt;- matrix(</a:t>
            </a:r>
            <a:r>
              <a:rPr lang="en-CA" b="1" err="1">
                <a:solidFill>
                  <a:srgbClr val="17A488"/>
                </a:solidFill>
              </a:rPr>
              <a:t>nrow</a:t>
            </a:r>
            <a:r>
              <a:rPr lang="en-CA" b="1">
                <a:solidFill>
                  <a:srgbClr val="17A488"/>
                </a:solidFill>
              </a:rPr>
              <a:t> = 3, </a:t>
            </a:r>
            <a:r>
              <a:rPr lang="en-CA" b="1" err="1">
                <a:solidFill>
                  <a:srgbClr val="17A488"/>
                </a:solidFill>
              </a:rPr>
              <a:t>ncol</a:t>
            </a:r>
            <a:r>
              <a:rPr lang="en-CA" b="1">
                <a:solidFill>
                  <a:srgbClr val="17A488"/>
                </a:solidFill>
              </a:rPr>
              <a:t> = 2)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k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class(k)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dim(k)</a:t>
            </a:r>
          </a:p>
        </p:txBody>
      </p:sp>
    </p:spTree>
    <p:extLst>
      <p:ext uri="{BB962C8B-B14F-4D97-AF65-F5344CB8AC3E}">
        <p14:creationId xmlns:p14="http://schemas.microsoft.com/office/powerpoint/2010/main" val="31369764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129B7-C548-442C-B28C-820296FF3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9F2590-CD52-4FC6-9969-3D3E695AF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Matrices are filled column-wise</a:t>
            </a:r>
          </a:p>
          <a:p>
            <a:endParaRPr lang="en-CA"/>
          </a:p>
          <a:p>
            <a:r>
              <a:rPr lang="en-CA"/>
              <a:t>Let’s create a 2x3 matrix called </a:t>
            </a:r>
            <a:r>
              <a:rPr lang="en-CA" b="1"/>
              <a:t>l</a:t>
            </a:r>
            <a:r>
              <a:rPr lang="en-CA"/>
              <a:t> filled with values 1 to 6. 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l &lt;- matrix(1:6, </a:t>
            </a:r>
            <a:r>
              <a:rPr lang="en-CA" b="1" err="1">
                <a:solidFill>
                  <a:srgbClr val="17A488"/>
                </a:solidFill>
              </a:rPr>
              <a:t>nrow</a:t>
            </a:r>
            <a:r>
              <a:rPr lang="en-CA" b="1">
                <a:solidFill>
                  <a:srgbClr val="17A488"/>
                </a:solidFill>
              </a:rPr>
              <a:t> = 2, </a:t>
            </a:r>
            <a:r>
              <a:rPr lang="en-CA" b="1" err="1">
                <a:solidFill>
                  <a:srgbClr val="17A488"/>
                </a:solidFill>
              </a:rPr>
              <a:t>ncol</a:t>
            </a:r>
            <a:r>
              <a:rPr lang="en-CA" b="1">
                <a:solidFill>
                  <a:srgbClr val="17A488"/>
                </a:solidFill>
              </a:rPr>
              <a:t> = 3)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l</a:t>
            </a:r>
          </a:p>
        </p:txBody>
      </p:sp>
    </p:spTree>
    <p:extLst>
      <p:ext uri="{BB962C8B-B14F-4D97-AF65-F5344CB8AC3E}">
        <p14:creationId xmlns:p14="http://schemas.microsoft.com/office/powerpoint/2010/main" val="5671240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F5F98-F64F-4ED1-AC36-6B2E7F3BD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F127C-6E20-45FE-96D7-44058A5DE8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also create a matrix using existing vectors 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countries &lt;- c("Canada", "Kenya", "United States")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m &lt;- matrix(c(emissions, countries), </a:t>
            </a:r>
            <a:r>
              <a:rPr lang="en-US" b="1" err="1">
                <a:solidFill>
                  <a:srgbClr val="17A488"/>
                </a:solidFill>
              </a:rPr>
              <a:t>nrow</a:t>
            </a:r>
            <a:r>
              <a:rPr lang="en-US" b="1">
                <a:solidFill>
                  <a:srgbClr val="17A488"/>
                </a:solidFill>
              </a:rPr>
              <a:t> = 3)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m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42500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0DF69-E299-4E60-A12C-07CC90ACA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59E44-D10A-4521-A315-0FA39C7010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create a matrix from vectors using the </a:t>
            </a:r>
            <a:r>
              <a:rPr lang="en-CA" b="1" err="1"/>
              <a:t>cbind</a:t>
            </a:r>
            <a:r>
              <a:rPr lang="en-CA" b="1"/>
              <a:t>() </a:t>
            </a:r>
            <a:r>
              <a:rPr lang="en-CA"/>
              <a:t>function </a:t>
            </a:r>
          </a:p>
          <a:p>
            <a:pPr marL="0" indent="0">
              <a:buNone/>
            </a:pPr>
            <a:endParaRPr lang="en-CA"/>
          </a:p>
          <a:p>
            <a:r>
              <a:rPr lang="en-CA"/>
              <a:t>Since vectors must be of the same length, let’s rewrite our countries object again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matrix &lt;- </a:t>
            </a:r>
            <a:r>
              <a:rPr lang="en-CA" b="1" err="1">
                <a:solidFill>
                  <a:srgbClr val="17A488"/>
                </a:solidFill>
              </a:rPr>
              <a:t>cbind</a:t>
            </a:r>
            <a:r>
              <a:rPr lang="en-CA" b="1">
                <a:solidFill>
                  <a:srgbClr val="17A488"/>
                </a:solidFill>
              </a:rPr>
              <a:t>(emissions, countries)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matrix  </a:t>
            </a:r>
          </a:p>
        </p:txBody>
      </p:sp>
    </p:spTree>
    <p:extLst>
      <p:ext uri="{BB962C8B-B14F-4D97-AF65-F5344CB8AC3E}">
        <p14:creationId xmlns:p14="http://schemas.microsoft.com/office/powerpoint/2010/main" val="28358759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E47BD-1696-4301-A887-10D4A8A4D5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Naming columns and rows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203976-F8B6-4566-8DCF-89D2BE91A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 column names are the names of the data objects specified in the </a:t>
            </a:r>
            <a:r>
              <a:rPr lang="en-CA" err="1"/>
              <a:t>cbind</a:t>
            </a:r>
            <a:r>
              <a:rPr lang="en-CA"/>
              <a:t>() function.</a:t>
            </a:r>
          </a:p>
          <a:p>
            <a:endParaRPr lang="en-CA"/>
          </a:p>
          <a:p>
            <a:r>
              <a:rPr lang="en-CA"/>
              <a:t>You can use the </a:t>
            </a:r>
            <a:r>
              <a:rPr lang="en-CA" err="1"/>
              <a:t>colnames</a:t>
            </a:r>
            <a:r>
              <a:rPr lang="en-CA"/>
              <a:t>() and </a:t>
            </a:r>
            <a:r>
              <a:rPr lang="en-CA" err="1"/>
              <a:t>rownames</a:t>
            </a:r>
            <a:r>
              <a:rPr lang="en-CA"/>
              <a:t>() functions to specify or rename the columns and rows.</a:t>
            </a:r>
          </a:p>
          <a:p>
            <a:pPr marL="457200" lvl="1" indent="0">
              <a:buNone/>
            </a:pPr>
            <a:r>
              <a:rPr lang="en-CA" b="1" err="1">
                <a:solidFill>
                  <a:srgbClr val="17A488"/>
                </a:solidFill>
              </a:rPr>
              <a:t>colnames</a:t>
            </a:r>
            <a:r>
              <a:rPr lang="en-CA" b="1">
                <a:solidFill>
                  <a:srgbClr val="17A488"/>
                </a:solidFill>
              </a:rPr>
              <a:t>(matrix)[1] &lt;- “</a:t>
            </a:r>
            <a:r>
              <a:rPr lang="en-CA" b="1" err="1">
                <a:solidFill>
                  <a:srgbClr val="17A488"/>
                </a:solidFill>
              </a:rPr>
              <a:t>emissions_new</a:t>
            </a:r>
            <a:r>
              <a:rPr lang="en-CA" b="1">
                <a:solidFill>
                  <a:srgbClr val="17A488"/>
                </a:solidFill>
              </a:rPr>
              <a:t>”</a:t>
            </a:r>
          </a:p>
          <a:p>
            <a:pPr marL="457200" lvl="1" indent="0">
              <a:buNone/>
            </a:pPr>
            <a:r>
              <a:rPr lang="en-CA" b="1" err="1">
                <a:solidFill>
                  <a:srgbClr val="17A488"/>
                </a:solidFill>
              </a:rPr>
              <a:t>rownames</a:t>
            </a:r>
            <a:r>
              <a:rPr lang="en-CA" b="1">
                <a:solidFill>
                  <a:srgbClr val="17A488"/>
                </a:solidFill>
              </a:rPr>
              <a:t>(matrix) &lt;- c(“c1”, “c2”, “c3”)</a:t>
            </a:r>
          </a:p>
          <a:p>
            <a:pPr marL="457200" lvl="1" indent="0">
              <a:buNone/>
            </a:pPr>
            <a:r>
              <a:rPr lang="en-CA" b="1">
                <a:solidFill>
                  <a:srgbClr val="17A488"/>
                </a:solidFill>
              </a:rPr>
              <a:t>matrix</a:t>
            </a:r>
          </a:p>
        </p:txBody>
      </p:sp>
    </p:spTree>
    <p:extLst>
      <p:ext uri="{BB962C8B-B14F-4D97-AF65-F5344CB8AC3E}">
        <p14:creationId xmlns:p14="http://schemas.microsoft.com/office/powerpoint/2010/main" val="411616297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078C07-8B83-4D58-86D4-D1355CF73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err="1"/>
              <a:t>Subsetting</a:t>
            </a:r>
            <a:r>
              <a:rPr lang="en-CA"/>
              <a:t>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7F6B99-3287-4305-B777-B0CC52F99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also use square brackets to subset matrices. </a:t>
            </a:r>
          </a:p>
          <a:p>
            <a:endParaRPr lang="en-CA"/>
          </a:p>
          <a:p>
            <a:r>
              <a:rPr lang="en-CA"/>
              <a:t>Matrices are 2 dimensional, so we need to indicate the row and column positions of the element/s we want to extract. </a:t>
            </a:r>
          </a:p>
          <a:p>
            <a:pPr lvl="1"/>
            <a:r>
              <a:rPr lang="en-CA"/>
              <a:t>Syntax: </a:t>
            </a:r>
            <a:r>
              <a:rPr lang="en-CA" b="1"/>
              <a:t>matrix[</a:t>
            </a:r>
            <a:r>
              <a:rPr lang="en-CA" b="1" err="1"/>
              <a:t>row_position</a:t>
            </a:r>
            <a:r>
              <a:rPr lang="en-CA" b="1"/>
              <a:t>, </a:t>
            </a:r>
            <a:r>
              <a:rPr lang="en-CA" b="1" err="1"/>
              <a:t>column_position</a:t>
            </a:r>
            <a:r>
              <a:rPr lang="en-CA" b="1"/>
              <a:t>]</a:t>
            </a:r>
          </a:p>
          <a:p>
            <a:pPr lvl="1"/>
            <a:r>
              <a:rPr lang="en-CA"/>
              <a:t>If you leave the row (column) position blank, then R assumes you want the whole row (column). </a:t>
            </a:r>
          </a:p>
          <a:p>
            <a:endParaRPr lang="en-CA"/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45177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F51EE-CBE6-42F5-B81D-ED07A55D1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err="1"/>
              <a:t>Subsetting</a:t>
            </a:r>
            <a:r>
              <a:rPr lang="en-CA"/>
              <a:t>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B7330E-AB97-4EE7-A108-59D661A643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Extract the first element of the second column</a:t>
            </a:r>
          </a:p>
          <a:p>
            <a:pPr marL="457200" lvl="1" indent="0">
              <a:buNone/>
            </a:pPr>
            <a:r>
              <a:rPr lang="en-CA" b="1">
                <a:solidFill>
                  <a:srgbClr val="17A488"/>
                </a:solidFill>
              </a:rPr>
              <a:t>matrix[1,2] </a:t>
            </a:r>
          </a:p>
          <a:p>
            <a:pPr lvl="1"/>
            <a:endParaRPr lang="en-CA"/>
          </a:p>
          <a:p>
            <a:r>
              <a:rPr lang="en-CA"/>
              <a:t>Extract the first row (leave column position blank)</a:t>
            </a:r>
          </a:p>
          <a:p>
            <a:pPr marL="457200" lvl="1" indent="0">
              <a:buNone/>
            </a:pPr>
            <a:r>
              <a:rPr lang="en-CA" b="1">
                <a:solidFill>
                  <a:srgbClr val="17A488"/>
                </a:solidFill>
              </a:rPr>
              <a:t>matrix[1,] </a:t>
            </a:r>
          </a:p>
          <a:p>
            <a:pPr marL="457200" lvl="1" indent="0">
              <a:buNone/>
            </a:pPr>
            <a:endParaRPr lang="en-CA"/>
          </a:p>
          <a:p>
            <a:r>
              <a:rPr lang="en-CA"/>
              <a:t>Extract first row by row name</a:t>
            </a:r>
          </a:p>
          <a:p>
            <a:pPr marL="457200" lvl="1" indent="0">
              <a:buNone/>
            </a:pPr>
            <a:r>
              <a:rPr lang="en-CA" b="1">
                <a:solidFill>
                  <a:srgbClr val="17A488"/>
                </a:solidFill>
              </a:rPr>
              <a:t>matrix[“c2”, ]</a:t>
            </a:r>
          </a:p>
          <a:p>
            <a:endParaRPr lang="en-CA"/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7893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EF95E-D406-4760-9F01-FDDD4FC54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err="1"/>
              <a:t>Subsetting</a:t>
            </a:r>
            <a:r>
              <a:rPr lang="en-CA"/>
              <a:t> vectors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72ABF-50FB-4E6E-A415-F990A85E6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5508" y="1771196"/>
            <a:ext cx="9098149" cy="4828410"/>
          </a:xfrm>
        </p:spPr>
        <p:txBody>
          <a:bodyPr/>
          <a:lstStyle/>
          <a:p>
            <a:r>
              <a:rPr lang="en-CA"/>
              <a:t>Extract first column</a:t>
            </a:r>
          </a:p>
          <a:p>
            <a:pPr marL="457200" lvl="1" indent="0">
              <a:buNone/>
            </a:pPr>
            <a:r>
              <a:rPr lang="en-CA" b="1">
                <a:solidFill>
                  <a:srgbClr val="17A488"/>
                </a:solidFill>
              </a:rPr>
              <a:t>matrix[,1]</a:t>
            </a:r>
          </a:p>
          <a:p>
            <a:pPr marL="457200" lvl="1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r>
              <a:rPr lang="en-CA"/>
              <a:t>Extract by column name</a:t>
            </a:r>
          </a:p>
          <a:p>
            <a:pPr marL="457200" lvl="1" indent="0">
              <a:buNone/>
            </a:pPr>
            <a:r>
              <a:rPr lang="en-CA" b="1">
                <a:solidFill>
                  <a:srgbClr val="17A488"/>
                </a:solidFill>
              </a:rPr>
              <a:t>matrix[, c(“</a:t>
            </a:r>
            <a:r>
              <a:rPr lang="en-CA" b="1" err="1">
                <a:solidFill>
                  <a:srgbClr val="17A488"/>
                </a:solidFill>
              </a:rPr>
              <a:t>emissions_new</a:t>
            </a:r>
            <a:r>
              <a:rPr lang="en-CA" b="1">
                <a:solidFill>
                  <a:srgbClr val="17A488"/>
                </a:solidFill>
              </a:rPr>
              <a:t>”)</a:t>
            </a:r>
          </a:p>
          <a:p>
            <a:pPr marL="457200" lvl="1" indent="0">
              <a:buNone/>
            </a:pPr>
            <a:endParaRPr lang="en-CA"/>
          </a:p>
          <a:p>
            <a:r>
              <a:rPr lang="en-CA"/>
              <a:t>Extract first two rows of the first column</a:t>
            </a:r>
          </a:p>
          <a:p>
            <a:pPr marL="457200" lvl="1" indent="0">
              <a:buNone/>
            </a:pPr>
            <a:r>
              <a:rPr lang="en-CA" b="1">
                <a:solidFill>
                  <a:srgbClr val="17A488"/>
                </a:solidFill>
              </a:rPr>
              <a:t>matrix[1:2, 1]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45137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DB447-8BBA-48DD-8478-87078E055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A3A6C-B07A-46E6-955C-36D94D16CA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A list is a flexible R object that contains multiple data types</a:t>
            </a:r>
          </a:p>
          <a:p>
            <a:pPr lvl="1"/>
            <a:r>
              <a:rPr lang="en-CA"/>
              <a:t>Example: regression results</a:t>
            </a:r>
          </a:p>
          <a:p>
            <a:endParaRPr lang="en-CA"/>
          </a:p>
          <a:p>
            <a:r>
              <a:rPr lang="en-CA"/>
              <a:t>We can subset objects using </a:t>
            </a:r>
            <a:r>
              <a:rPr lang="en-CA" b="1">
                <a:solidFill>
                  <a:srgbClr val="17A488"/>
                </a:solidFill>
              </a:rPr>
              <a:t>[[ ]] </a:t>
            </a:r>
            <a:r>
              <a:rPr lang="en-CA"/>
              <a:t>or </a:t>
            </a:r>
            <a:r>
              <a:rPr lang="en-CA" b="1">
                <a:solidFill>
                  <a:srgbClr val="17A488"/>
                </a:solidFill>
              </a:rPr>
              <a:t>$ 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8701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2CD79-E55B-472E-80A6-1242D5FEB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6EA19-1B67-4CB7-86F6-E627E6D03D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A </a:t>
            </a:r>
            <a:r>
              <a:rPr lang="en-CA" b="1"/>
              <a:t>vector</a:t>
            </a:r>
            <a:r>
              <a:rPr lang="en-CA"/>
              <a:t> is composed of a series of values, which be either numbers or characters. </a:t>
            </a:r>
          </a:p>
          <a:p>
            <a:pPr lvl="1"/>
            <a:r>
              <a:rPr lang="en-CA"/>
              <a:t>All elements inside the vector are of the same type</a:t>
            </a:r>
          </a:p>
          <a:p>
            <a:endParaRPr lang="en-CA"/>
          </a:p>
          <a:p>
            <a:r>
              <a:rPr lang="en-CA"/>
              <a:t>We assign a series of values to a vector using the</a:t>
            </a:r>
            <a:r>
              <a:rPr lang="en-CA" b="1">
                <a:solidFill>
                  <a:srgbClr val="17A488"/>
                </a:solidFill>
              </a:rPr>
              <a:t> c() </a:t>
            </a:r>
            <a:r>
              <a:rPr lang="en-CA"/>
              <a:t>function </a:t>
            </a:r>
          </a:p>
          <a:p>
            <a:endParaRPr lang="en-CA"/>
          </a:p>
          <a:p>
            <a:r>
              <a:rPr lang="en-CA"/>
              <a:t>Types of vectors</a:t>
            </a:r>
          </a:p>
          <a:p>
            <a:pPr lvl="1"/>
            <a:r>
              <a:rPr lang="en-CA"/>
              <a:t>character, numeric, integer, logical</a:t>
            </a:r>
          </a:p>
          <a:p>
            <a:endParaRPr lang="en-CA"/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57268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90C31-6CF2-427D-B6B9-86F19F1F1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Lists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8B7405-92B1-41C6-82A4-68AD9F78C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first_list</a:t>
            </a:r>
            <a:r>
              <a:rPr lang="en-CA" b="1">
                <a:solidFill>
                  <a:srgbClr val="17A488"/>
                </a:solidFill>
              </a:rPr>
              <a:t> &lt;- list(a = 1:5, b = 6:10, c = c(“food”, “resource”, “economics”)) 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first_list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first_list</a:t>
            </a:r>
            <a:r>
              <a:rPr lang="en-CA" b="1">
                <a:solidFill>
                  <a:srgbClr val="17A488"/>
                </a:solidFill>
              </a:rPr>
              <a:t>[“a”] #output is a list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first_list</a:t>
            </a:r>
            <a:r>
              <a:rPr lang="en-CA" b="1">
                <a:solidFill>
                  <a:srgbClr val="17A488"/>
                </a:solidFill>
              </a:rPr>
              <a:t>[[‘a’]] #output is integer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first_list$c</a:t>
            </a:r>
            <a:r>
              <a:rPr lang="en-CA" b="1">
                <a:solidFill>
                  <a:srgbClr val="17A488"/>
                </a:solidFill>
              </a:rPr>
              <a:t> #output is character</a:t>
            </a:r>
          </a:p>
        </p:txBody>
      </p:sp>
    </p:spTree>
    <p:extLst>
      <p:ext uri="{BB962C8B-B14F-4D97-AF65-F5344CB8AC3E}">
        <p14:creationId xmlns:p14="http://schemas.microsoft.com/office/powerpoint/2010/main" val="9220676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E3FD3-3FE2-4202-865C-B26CA4953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Data frames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8A143-5D36-4C49-8625-47710A93CB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Data frames are lists composed of vectors of the same length.</a:t>
            </a:r>
          </a:p>
          <a:p>
            <a:pPr lvl="1"/>
            <a:r>
              <a:rPr lang="en-CA"/>
              <a:t>Each element can be thought of as a column.</a:t>
            </a:r>
          </a:p>
          <a:p>
            <a:pPr lvl="1"/>
            <a:r>
              <a:rPr lang="en-CA"/>
              <a:t>The length of each element of the list is the number of rows. </a:t>
            </a:r>
          </a:p>
          <a:p>
            <a:pPr lvl="1"/>
            <a:endParaRPr lang="en-CA" sz="2000"/>
          </a:p>
          <a:p>
            <a:r>
              <a:rPr lang="en-CA"/>
              <a:t>You can think of a data frame as an Excel worksheet that contains columns of different data types but all have the same rows. </a:t>
            </a:r>
          </a:p>
          <a:p>
            <a:pPr marL="0" indent="0">
              <a:buNone/>
            </a:pPr>
            <a:endParaRPr lang="en-CA" sz="2000"/>
          </a:p>
          <a:p>
            <a:r>
              <a:rPr lang="en-CA"/>
              <a:t>You will mostly work with data frames or </a:t>
            </a:r>
            <a:r>
              <a:rPr lang="en-CA" err="1"/>
              <a:t>tibbles</a:t>
            </a:r>
            <a:r>
              <a:rPr lang="en-CA"/>
              <a:t>, a special type of data frame</a:t>
            </a:r>
          </a:p>
          <a:p>
            <a:endParaRPr lang="en-CA"/>
          </a:p>
          <a:p>
            <a:pPr marL="0" indent="0">
              <a:buNone/>
            </a:pPr>
            <a:endParaRPr lang="en-CA" sz="1800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3997144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1260F-EA54-4BD9-A717-135864F9C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Data frames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29C47-D433-4A89-9E37-87601366C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Create new data frame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first_df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data.frame</a:t>
            </a:r>
            <a:r>
              <a:rPr lang="en-CA" b="1">
                <a:solidFill>
                  <a:srgbClr val="17A488"/>
                </a:solidFill>
              </a:rPr>
              <a:t>(countries = c(“Canada”, “Kenya”, “United States”), emissions = c(53700, 14300, 5250000)) </a:t>
            </a:r>
            <a:endParaRPr lang="en-CA" sz="2000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first_df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sz="2000"/>
          </a:p>
          <a:p>
            <a:r>
              <a:rPr lang="en-CA"/>
              <a:t>Convert matrix to </a:t>
            </a:r>
            <a:r>
              <a:rPr lang="en-CA" err="1"/>
              <a:t>dataframe</a:t>
            </a:r>
            <a:r>
              <a:rPr lang="en-CA"/>
              <a:t> 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fr-FR" b="1" err="1">
                <a:solidFill>
                  <a:srgbClr val="17A488"/>
                </a:solidFill>
              </a:rPr>
              <a:t>matrix_df</a:t>
            </a:r>
            <a:r>
              <a:rPr lang="fr-FR" b="1">
                <a:solidFill>
                  <a:srgbClr val="17A488"/>
                </a:solidFill>
              </a:rPr>
              <a:t> &lt;- </a:t>
            </a:r>
            <a:r>
              <a:rPr lang="fr-FR" b="1" err="1">
                <a:solidFill>
                  <a:srgbClr val="17A488"/>
                </a:solidFill>
              </a:rPr>
              <a:t>as.data.frame</a:t>
            </a:r>
            <a:r>
              <a:rPr lang="fr-FR" b="1">
                <a:solidFill>
                  <a:srgbClr val="17A488"/>
                </a:solidFill>
              </a:rPr>
              <a:t>(matrix)</a:t>
            </a:r>
          </a:p>
          <a:p>
            <a:pPr marL="0" indent="0">
              <a:buNone/>
            </a:pPr>
            <a:r>
              <a:rPr lang="fr-FR" b="1" err="1">
                <a:solidFill>
                  <a:srgbClr val="17A488"/>
                </a:solidFill>
              </a:rPr>
              <a:t>matrix_df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56119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5B6F1-D74F-428F-A7B9-05417242B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Data frames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E6A4E-8FE6-4BC7-A03B-2C1CEE5A2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Here are some functions to inspect the data frame</a:t>
            </a:r>
          </a:p>
          <a:p>
            <a:pPr lvl="1"/>
            <a:r>
              <a:rPr lang="en-CA"/>
              <a:t>dim(), str(), head(), and names()</a:t>
            </a:r>
          </a:p>
          <a:p>
            <a:pPr lvl="1"/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dim(</a:t>
            </a: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str(</a:t>
            </a: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head(</a:t>
            </a: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)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names(</a:t>
            </a: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)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991536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58500-214E-4A91-9E3B-41344ABCB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Extracting elements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53891-EDFF-4557-BE79-C41D51FB1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use [], [[]], and $ to extract elements from the data frame. 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["countries"] </a:t>
            </a:r>
            <a:r>
              <a:rPr lang="en-US"/>
              <a:t>#output is a data frame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[["countries"]] </a:t>
            </a:r>
            <a:r>
              <a:rPr lang="en-US"/>
              <a:t>#output is a character vector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first_df$countries</a:t>
            </a:r>
            <a:r>
              <a:rPr lang="en-US" b="1">
                <a:solidFill>
                  <a:srgbClr val="17A488"/>
                </a:solidFill>
              </a:rPr>
              <a:t> </a:t>
            </a:r>
            <a:r>
              <a:rPr lang="en-US"/>
              <a:t>#output is a character vector 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635850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311F0-4D22-412E-B3D6-03119397E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Functions and their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8CECBF-5A74-470D-BEFC-A5D4147567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Functions are scripts that automate complicated sets of commands.</a:t>
            </a:r>
          </a:p>
          <a:p>
            <a:endParaRPr lang="en-CA"/>
          </a:p>
          <a:p>
            <a:r>
              <a:rPr lang="en-CA"/>
              <a:t>Many functions are predefined or available in packages. </a:t>
            </a:r>
            <a:endParaRPr lang="en-CA">
              <a:solidFill>
                <a:schemeClr val="bg1"/>
              </a:solidFill>
            </a:endParaRPr>
          </a:p>
          <a:p>
            <a:endParaRPr lang="en-CA"/>
          </a:p>
          <a:p>
            <a:r>
              <a:rPr lang="en-CA"/>
              <a:t>A function gets one or more of its inputs, called </a:t>
            </a:r>
            <a:r>
              <a:rPr lang="en-CA" i="1"/>
              <a:t>arguments</a:t>
            </a:r>
            <a:r>
              <a:rPr lang="en-CA"/>
              <a:t>. It will often return a </a:t>
            </a:r>
            <a:r>
              <a:rPr lang="en-CA" i="1"/>
              <a:t>value</a:t>
            </a:r>
            <a:r>
              <a:rPr lang="en-CA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3867408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CC5BA-307F-4910-876E-E086C84A7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Functions and their arguments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532BC24-76A5-45CB-9F73-EE41E0AA4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90019" y="1779653"/>
            <a:ext cx="4753638" cy="422969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71C56BD-ED48-447B-83BA-6F9463EA883B}"/>
              </a:ext>
            </a:extLst>
          </p:cNvPr>
          <p:cNvSpPr txBox="1">
            <a:spLocks/>
          </p:cNvSpPr>
          <p:nvPr/>
        </p:nvSpPr>
        <p:spPr>
          <a:xfrm>
            <a:off x="2745508" y="1771196"/>
            <a:ext cx="9098149" cy="482841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CA" b="1">
                <a:solidFill>
                  <a:srgbClr val="17A488"/>
                </a:solidFill>
              </a:rPr>
              <a:t>?sqrt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CA" b="1">
                <a:solidFill>
                  <a:srgbClr val="17A488"/>
                </a:solidFill>
              </a:rPr>
              <a:t>a &lt;- sqrt(100)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CA" b="1">
                <a:solidFill>
                  <a:srgbClr val="17A488"/>
                </a:solidFill>
              </a:rPr>
              <a:t>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>
              <a:solidFill>
                <a:schemeClr val="tx1"/>
              </a:solidFill>
            </a:endParaRPr>
          </a:p>
          <a:p>
            <a:pPr lvl="1"/>
            <a:endParaRPr lang="en-CA">
              <a:solidFill>
                <a:schemeClr val="tx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17286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385D9-1E54-4CD0-9FA3-587568768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Functions and their 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774772-902E-4FF5-A655-6C9FF35AB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?round</a:t>
            </a:r>
          </a:p>
          <a:p>
            <a:pPr lvl="1"/>
            <a:r>
              <a:rPr lang="en-CA">
                <a:solidFill>
                  <a:schemeClr val="tx1"/>
                </a:solidFill>
              </a:rPr>
              <a:t>Syntax: round(x, digits = 0)</a:t>
            </a:r>
          </a:p>
          <a:p>
            <a:pPr lvl="1"/>
            <a:r>
              <a:rPr lang="en-CA">
                <a:solidFill>
                  <a:schemeClr val="tx1"/>
                </a:solidFill>
              </a:rPr>
              <a:t>Arguments</a:t>
            </a:r>
          </a:p>
          <a:p>
            <a:pPr lvl="2"/>
            <a:r>
              <a:rPr lang="en-CA">
                <a:solidFill>
                  <a:schemeClr val="tx1"/>
                </a:solidFill>
              </a:rPr>
              <a:t> x                a numeric vector</a:t>
            </a:r>
          </a:p>
          <a:p>
            <a:pPr lvl="2"/>
            <a:r>
              <a:rPr lang="en-CA">
                <a:solidFill>
                  <a:schemeClr val="tx1"/>
                </a:solidFill>
              </a:rPr>
              <a:t>digits         integer indicating the number of decimal places </a:t>
            </a:r>
          </a:p>
          <a:p>
            <a:pPr lvl="2"/>
            <a:endParaRPr lang="en-CA">
              <a:solidFill>
                <a:schemeClr val="tx1"/>
              </a:solidFill>
            </a:endParaRPr>
          </a:p>
          <a:p>
            <a:pPr lvl="2"/>
            <a:endParaRPr lang="en-CA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round(3.14159, digits = 0)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round(3.14159, digits = 2)</a:t>
            </a:r>
          </a:p>
          <a:p>
            <a:pPr marL="0" indent="0">
              <a:buNone/>
            </a:pPr>
            <a:endParaRPr lang="en-CA">
              <a:solidFill>
                <a:schemeClr val="tx1"/>
              </a:solidFill>
            </a:endParaRPr>
          </a:p>
          <a:p>
            <a:pPr lvl="1"/>
            <a:endParaRPr lang="en-CA">
              <a:solidFill>
                <a:schemeClr val="tx1"/>
              </a:solidFill>
            </a:endParaRPr>
          </a:p>
          <a:p>
            <a:pPr lvl="1"/>
            <a:endParaRPr lang="en-CA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0020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A7C2F-619E-4592-8522-8E24EF6F2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 &amp; A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9C92A8-8845-4280-9C33-DEBDC0208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What are some common functions you use? </a:t>
            </a:r>
          </a:p>
        </p:txBody>
      </p:sp>
    </p:spTree>
    <p:extLst>
      <p:ext uri="{BB962C8B-B14F-4D97-AF65-F5344CB8AC3E}">
        <p14:creationId xmlns:p14="http://schemas.microsoft.com/office/powerpoint/2010/main" val="14634779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17C6D8-F659-4826-9A3A-DA9F9E95F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Common functions you may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6286E-E907-4207-A877-3A764E4B37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Some common functions you may use:</a:t>
            </a:r>
          </a:p>
          <a:p>
            <a:pPr lvl="1"/>
            <a:r>
              <a:rPr lang="en-CA"/>
              <a:t>mean()</a:t>
            </a:r>
          </a:p>
          <a:p>
            <a:pPr lvl="1"/>
            <a:r>
              <a:rPr lang="en-CA"/>
              <a:t>median()</a:t>
            </a:r>
          </a:p>
          <a:p>
            <a:pPr lvl="1"/>
            <a:r>
              <a:rPr lang="en-CA"/>
              <a:t>mean()</a:t>
            </a:r>
          </a:p>
          <a:p>
            <a:pPr lvl="1"/>
            <a:r>
              <a:rPr lang="en-CA"/>
              <a:t>max()</a:t>
            </a:r>
          </a:p>
          <a:p>
            <a:pPr lvl="1"/>
            <a:r>
              <a:rPr lang="en-CA"/>
              <a:t>summary() </a:t>
            </a:r>
          </a:p>
        </p:txBody>
      </p:sp>
    </p:spTree>
    <p:extLst>
      <p:ext uri="{BB962C8B-B14F-4D97-AF65-F5344CB8AC3E}">
        <p14:creationId xmlns:p14="http://schemas.microsoft.com/office/powerpoint/2010/main" val="18191218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C5C87-9D3D-4EDE-9AFB-140E07EE2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C2A933-84E7-4F4E-B13B-EAC7F5118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countries &lt;- c(“Canada”, “Kenya”, “United States”)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countries</a:t>
            </a:r>
          </a:p>
          <a:p>
            <a:pPr lvl="1"/>
            <a:r>
              <a:rPr lang="en-CA">
                <a:solidFill>
                  <a:schemeClr val="tx1"/>
                </a:solidFill>
              </a:rPr>
              <a:t>quotes around the text are important to indicate the data type character. If not, R will think it’s an object, and since these objects don’t exist in R, you will get an error</a:t>
            </a:r>
          </a:p>
          <a:p>
            <a:pPr marL="0" indent="0">
              <a:buNone/>
            </a:pPr>
            <a:endParaRPr lang="en-CA" sz="2000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emissions &lt;- c(53700, 14300,5250000)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emissions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80867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483C4-DF7B-42FC-82DD-901B8FE22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Missing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292A1-78C0-4A9E-9613-C53E15DF7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Missing data are represented in vectors as </a:t>
            </a:r>
            <a:r>
              <a:rPr lang="en-CA" b="1">
                <a:solidFill>
                  <a:srgbClr val="17A488"/>
                </a:solidFill>
              </a:rPr>
              <a:t>NA</a:t>
            </a:r>
            <a:r>
              <a:rPr lang="en-CA"/>
              <a:t> </a:t>
            </a:r>
          </a:p>
          <a:p>
            <a:endParaRPr lang="en-CA"/>
          </a:p>
          <a:p>
            <a:r>
              <a:rPr lang="en-CA"/>
              <a:t>Most functions will return NA if the data you work with contains missing values. You can add the argument </a:t>
            </a:r>
            <a:r>
              <a:rPr lang="en-CA" b="1">
                <a:solidFill>
                  <a:srgbClr val="17A488"/>
                </a:solidFill>
              </a:rPr>
              <a:t>na.rm = TRUE </a:t>
            </a:r>
            <a:r>
              <a:rPr lang="en-CA"/>
              <a:t>to calculate the result that ignores the missing value 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911721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D70FD-A3B0-4753-8794-EE8B5CA74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Let’s add a row to our </a:t>
            </a:r>
            <a:r>
              <a:rPr lang="en-CA" err="1"/>
              <a:t>first_df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2873DB-7500-43CD-B32C-D7F55D5C6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 pipe operator </a:t>
            </a:r>
            <a:r>
              <a:rPr lang="en-CA" b="1"/>
              <a:t>%&gt;%</a:t>
            </a:r>
            <a:r>
              <a:rPr lang="en-CA"/>
              <a:t> allows us to chain a series of commands.</a:t>
            </a:r>
          </a:p>
          <a:p>
            <a:pPr lvl="1"/>
            <a:r>
              <a:rPr lang="en-CA"/>
              <a:t>Takes output on the left of %&gt;% as the input of the function on the right </a:t>
            </a:r>
          </a:p>
          <a:p>
            <a:endParaRPr lang="en-CA"/>
          </a:p>
          <a:p>
            <a:r>
              <a:rPr lang="en-CA"/>
              <a:t>No assignment operator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add_row</a:t>
            </a:r>
            <a:r>
              <a:rPr lang="en-US" b="1">
                <a:solidFill>
                  <a:srgbClr val="17A488"/>
                </a:solidFill>
              </a:rPr>
              <a:t>(countries = "Peru", emissions = NA)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first_df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442196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5DC92-6E31-49DF-A75C-5970263A4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Let’s add a row to our </a:t>
            </a:r>
            <a:r>
              <a:rPr lang="en-CA" err="1"/>
              <a:t>first_df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DA703-37F7-4445-9312-B92A074D5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With assignment operator 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 &lt;- </a:t>
            </a: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add_row</a:t>
            </a:r>
            <a:r>
              <a:rPr lang="en-US" b="1">
                <a:solidFill>
                  <a:srgbClr val="17A488"/>
                </a:solidFill>
              </a:rPr>
              <a:t>(countries = "Peru", emissions = NA)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 </a:t>
            </a:r>
            <a:endParaRPr lang="en-CA" b="1">
              <a:solidFill>
                <a:srgbClr val="17A488"/>
              </a:solidFill>
            </a:endParaRP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9876455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166BD-8BC6-42C4-A010-98DE4AA3C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Missing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40849A-0AE2-442B-819B-1022C53E3C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To take the mean of emissions, we use the mean() function</a:t>
            </a:r>
          </a:p>
          <a:p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mean(</a:t>
            </a:r>
            <a:r>
              <a:rPr lang="en-CA" b="1" err="1">
                <a:solidFill>
                  <a:srgbClr val="17A488"/>
                </a:solidFill>
              </a:rPr>
              <a:t>first_df$emissions</a:t>
            </a:r>
            <a:r>
              <a:rPr lang="en-CA" b="1">
                <a:solidFill>
                  <a:srgbClr val="17A488"/>
                </a:solidFill>
              </a:rPr>
              <a:t>)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mean(</a:t>
            </a:r>
            <a:r>
              <a:rPr lang="en-CA" b="1" err="1">
                <a:solidFill>
                  <a:srgbClr val="17A488"/>
                </a:solidFill>
              </a:rPr>
              <a:t>first_df$emissions</a:t>
            </a:r>
            <a:r>
              <a:rPr lang="en-CA" b="1">
                <a:solidFill>
                  <a:srgbClr val="17A488"/>
                </a:solidFill>
              </a:rPr>
              <a:t>, na.rm = T)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86664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713A1-4D3B-4F8C-B351-06EF1C17F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Replacing 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F00D7B-9D36-4A3D-A584-F448E816ED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say we were told that Peru’s emissions are 100. </a:t>
            </a:r>
          </a:p>
          <a:p>
            <a:endParaRPr lang="en-CA"/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mutate(emissions = </a:t>
            </a:r>
            <a:r>
              <a:rPr lang="en-US" b="1" err="1">
                <a:solidFill>
                  <a:srgbClr val="17A488"/>
                </a:solidFill>
              </a:rPr>
              <a:t>ifelse</a:t>
            </a:r>
            <a:r>
              <a:rPr lang="en-US" b="1">
                <a:solidFill>
                  <a:srgbClr val="17A488"/>
                </a:solidFill>
              </a:rPr>
              <a:t>(countries == "Peru", 100, emissions))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 </a:t>
            </a:r>
            <a:r>
              <a:rPr lang="en-US"/>
              <a:t># why has it not changed?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06113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35554-8BA7-4E07-9DCF-EC1E17BB1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Replacing missing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E1312-00C1-4868-97C7-BA083EC75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Alternate way of doing it</a:t>
            </a:r>
          </a:p>
          <a:p>
            <a:endParaRPr lang="en-CA"/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first_df$emissions</a:t>
            </a:r>
            <a:r>
              <a:rPr lang="en-US" b="1">
                <a:solidFill>
                  <a:srgbClr val="17A488"/>
                </a:solidFill>
              </a:rPr>
              <a:t>[is.na(</a:t>
            </a:r>
            <a:r>
              <a:rPr lang="en-US" b="1" err="1">
                <a:solidFill>
                  <a:srgbClr val="17A488"/>
                </a:solidFill>
              </a:rPr>
              <a:t>first_df$emissions</a:t>
            </a:r>
            <a:r>
              <a:rPr lang="en-US" b="1">
                <a:solidFill>
                  <a:srgbClr val="17A488"/>
                </a:solidFill>
              </a:rPr>
              <a:t>)] &lt;- 100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r>
              <a:rPr lang="en-CA"/>
              <a:t>This coding style may be more similar to what you may see in FRE 501. 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230305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E3095-EB87-4B53-952D-D78552D29B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Writing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AB02C-ADEA-47CE-9D6D-FED7B8216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Sometimes, you will find it useful to write your own functions. </a:t>
            </a:r>
          </a:p>
          <a:p>
            <a:endParaRPr lang="en-CA" sz="1500"/>
          </a:p>
          <a:p>
            <a:r>
              <a:rPr lang="en-CA"/>
              <a:t>The syntax of a function is </a:t>
            </a:r>
          </a:p>
          <a:p>
            <a:pPr marL="0" indent="0">
              <a:buNone/>
            </a:pPr>
            <a:r>
              <a:rPr lang="en-CA"/>
              <a:t>	</a:t>
            </a:r>
            <a:r>
              <a:rPr lang="en-CA" b="1" err="1"/>
              <a:t>function_name</a:t>
            </a:r>
            <a:r>
              <a:rPr lang="en-CA" b="1"/>
              <a:t> &lt;- function(arg1, arg2, …){</a:t>
            </a:r>
          </a:p>
          <a:p>
            <a:pPr marL="0" indent="0">
              <a:buNone/>
            </a:pPr>
            <a:r>
              <a:rPr lang="en-CA" b="1"/>
              <a:t>		statements # do something interesting</a:t>
            </a:r>
          </a:p>
          <a:p>
            <a:pPr marL="0" indent="0">
              <a:buNone/>
            </a:pPr>
            <a:r>
              <a:rPr lang="en-CA" b="1"/>
              <a:t>		object # return value</a:t>
            </a:r>
          </a:p>
          <a:p>
            <a:pPr marL="0" indent="0">
              <a:buNone/>
            </a:pPr>
            <a:r>
              <a:rPr lang="en-CA" b="1"/>
              <a:t>	}</a:t>
            </a:r>
          </a:p>
          <a:p>
            <a:pPr marL="0" indent="0">
              <a:buNone/>
            </a:pPr>
            <a:endParaRPr lang="en-CA" sz="1500" b="1"/>
          </a:p>
          <a:p>
            <a:r>
              <a:rPr lang="en-CA"/>
              <a:t>Use a meaningful name to call your function</a:t>
            </a:r>
          </a:p>
          <a:p>
            <a:pPr lvl="1"/>
            <a:r>
              <a:rPr lang="en-CA" err="1"/>
              <a:t>compute_standard_error</a:t>
            </a:r>
            <a:r>
              <a:rPr lang="en-CA"/>
              <a:t> instead of func1</a:t>
            </a:r>
          </a:p>
          <a:p>
            <a:pPr marL="0" indent="0">
              <a:buNone/>
            </a:pPr>
            <a:r>
              <a:rPr lang="en-CA" b="1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84359437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35D316-F440-47DB-BB1A-44D5BD848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Writing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BAA31-CB18-44D7-B5C0-F908B5DD6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R does not have a built in function to calculate standard errors. </a:t>
            </a:r>
          </a:p>
          <a:p>
            <a:endParaRPr lang="en-CA"/>
          </a:p>
          <a:p>
            <a:pPr lvl="1"/>
            <a:endParaRPr lang="en-CA"/>
          </a:p>
          <a:p>
            <a:pPr lvl="1"/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sqrt(var(</a:t>
            </a:r>
            <a:r>
              <a:rPr lang="en-US" b="1" err="1">
                <a:solidFill>
                  <a:srgbClr val="17A488"/>
                </a:solidFill>
              </a:rPr>
              <a:t>first_df$emissions</a:t>
            </a:r>
            <a:r>
              <a:rPr lang="en-US" b="1">
                <a:solidFill>
                  <a:srgbClr val="17A488"/>
                </a:solidFill>
              </a:rPr>
              <a:t>, na.rm = T) / length(</a:t>
            </a:r>
            <a:r>
              <a:rPr lang="en-US" b="1" err="1">
                <a:solidFill>
                  <a:srgbClr val="17A488"/>
                </a:solidFill>
              </a:rPr>
              <a:t>first_df$emissions</a:t>
            </a:r>
            <a:r>
              <a:rPr lang="en-US" b="1">
                <a:solidFill>
                  <a:srgbClr val="17A488"/>
                </a:solidFill>
              </a:rPr>
              <a:t>))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BFB0E3D-4632-4764-8C23-CE02C488B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33159"/>
            <a:ext cx="1752845" cy="100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505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8923BE-F17D-4335-99C2-A00BA7EB9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Writing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ADE1A-84ED-4DAF-82D5-3356BE69D3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But what if you have to compute the SE for multiple variables? </a:t>
            </a:r>
          </a:p>
          <a:p>
            <a:pPr lvl="1"/>
            <a:r>
              <a:rPr lang="en-CA"/>
              <a:t>Copy pasting the formula and editing variable names can lead to mistakes</a:t>
            </a:r>
          </a:p>
          <a:p>
            <a:pPr marL="457200" lvl="1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7506859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12DEA8-B82A-4653-B8FD-75F85C8E3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Writing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B301FA-77A7-4021-BFBA-8DDE1403F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Write your own function instead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	</a:t>
            </a:r>
            <a:r>
              <a:rPr lang="en-US" b="1" err="1">
                <a:solidFill>
                  <a:srgbClr val="17A488"/>
                </a:solidFill>
              </a:rPr>
              <a:t>std_error</a:t>
            </a:r>
            <a:r>
              <a:rPr lang="en-US" b="1">
                <a:solidFill>
                  <a:srgbClr val="17A488"/>
                </a:solidFill>
              </a:rPr>
              <a:t> &lt;- function(x){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	     sqrt(var(x, na.rm = T) / length(x))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	}</a:t>
            </a:r>
            <a:endParaRPr lang="en-CA" b="1">
              <a:solidFill>
                <a:srgbClr val="17A488"/>
              </a:solidFill>
            </a:endParaRPr>
          </a:p>
          <a:p>
            <a:r>
              <a:rPr lang="en-CA" b="1" err="1"/>
              <a:t>std_error</a:t>
            </a:r>
            <a:r>
              <a:rPr lang="en-CA" b="1"/>
              <a:t> </a:t>
            </a:r>
            <a:r>
              <a:rPr lang="en-CA"/>
              <a:t>is the function name</a:t>
            </a:r>
          </a:p>
          <a:p>
            <a:r>
              <a:rPr lang="en-CA" b="1"/>
              <a:t>x</a:t>
            </a:r>
            <a:r>
              <a:rPr lang="en-CA"/>
              <a:t> is the argument, which is a numeric vector in this example </a:t>
            </a:r>
          </a:p>
          <a:p>
            <a:r>
              <a:rPr lang="en-CA"/>
              <a:t>Every time we pass a vector to this function, it will compute the formula provided in the body of the function. </a:t>
            </a:r>
          </a:p>
        </p:txBody>
      </p:sp>
    </p:spTree>
    <p:extLst>
      <p:ext uri="{BB962C8B-B14F-4D97-AF65-F5344CB8AC3E}">
        <p14:creationId xmlns:p14="http://schemas.microsoft.com/office/powerpoint/2010/main" val="3185924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B0DF6-FE14-4F18-8805-5F9C06DB73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Vectors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10114-31B8-4148-8402-B64CFD636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add values to existing vectors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countries &lt;- c(countries, “China”) </a:t>
            </a:r>
          </a:p>
        </p:txBody>
      </p:sp>
    </p:spTree>
    <p:extLst>
      <p:ext uri="{BB962C8B-B14F-4D97-AF65-F5344CB8AC3E}">
        <p14:creationId xmlns:p14="http://schemas.microsoft.com/office/powerpoint/2010/main" val="132804507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D2632-9F88-43CB-89B4-4ADC6C668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Writing your own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900678-2DDA-4E80-9410-2B4E7B5E6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add the country’s GDP to </a:t>
            </a:r>
            <a:r>
              <a:rPr lang="en-CA" err="1"/>
              <a:t>first_df</a:t>
            </a:r>
            <a:r>
              <a:rPr lang="en-CA"/>
              <a:t> using the </a:t>
            </a:r>
            <a:r>
              <a:rPr lang="en-CA" b="1" err="1"/>
              <a:t>add_column</a:t>
            </a:r>
            <a:r>
              <a:rPr lang="en-CA" b="1"/>
              <a:t>() </a:t>
            </a:r>
            <a:r>
              <a:rPr lang="en-CA"/>
              <a:t>function. Then calculate its standard error.</a:t>
            </a:r>
          </a:p>
          <a:p>
            <a:endParaRPr lang="en-CA"/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 &lt;- </a:t>
            </a:r>
            <a:r>
              <a:rPr lang="en-US" b="1" err="1">
                <a:solidFill>
                  <a:srgbClr val="17A488"/>
                </a:solidFill>
              </a:rPr>
              <a:t>first_df</a:t>
            </a:r>
            <a:r>
              <a:rPr lang="en-US" b="1">
                <a:solidFill>
                  <a:srgbClr val="17A488"/>
                </a:solidFill>
              </a:rPr>
              <a:t>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add_column</a:t>
            </a:r>
            <a:r>
              <a:rPr lang="en-US" b="1">
                <a:solidFill>
                  <a:srgbClr val="17A488"/>
                </a:solidFill>
              </a:rPr>
              <a:t>(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 = c(50300, 1090, 52100, 6110))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std_error</a:t>
            </a:r>
            <a:r>
              <a:rPr lang="en-US" b="1">
                <a:solidFill>
                  <a:srgbClr val="17A488"/>
                </a:solidFill>
              </a:rPr>
              <a:t>(</a:t>
            </a:r>
            <a:r>
              <a:rPr lang="en-US" b="1" err="1">
                <a:solidFill>
                  <a:srgbClr val="17A488"/>
                </a:solidFill>
              </a:rPr>
              <a:t>first_df$gdp</a:t>
            </a:r>
            <a:r>
              <a:rPr lang="en-US" b="1">
                <a:solidFill>
                  <a:srgbClr val="17A488"/>
                </a:solidFill>
              </a:rPr>
              <a:t>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std_error</a:t>
            </a:r>
            <a:r>
              <a:rPr lang="en-US" b="1">
                <a:solidFill>
                  <a:srgbClr val="17A488"/>
                </a:solidFill>
              </a:rPr>
              <a:t>(</a:t>
            </a:r>
            <a:r>
              <a:rPr lang="en-US" b="1" err="1">
                <a:solidFill>
                  <a:srgbClr val="17A488"/>
                </a:solidFill>
              </a:rPr>
              <a:t>first_df$emissions</a:t>
            </a:r>
            <a:r>
              <a:rPr lang="en-US" b="1">
                <a:solidFill>
                  <a:srgbClr val="17A488"/>
                </a:solidFill>
              </a:rPr>
              <a:t>)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73996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F84D8-BD7F-4C05-AE66-54AB3D98D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Best practices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4082B-9ABC-4742-A6D9-828ABE51FF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It is recommended to write your functions at the top of your script.</a:t>
            </a:r>
          </a:p>
          <a:p>
            <a:endParaRPr lang="en-CA"/>
          </a:p>
          <a:p>
            <a:r>
              <a:rPr lang="en-CA"/>
              <a:t>If you write a bunch of related functions, save these functions in a separate script.</a:t>
            </a:r>
          </a:p>
          <a:p>
            <a:endParaRPr lang="en-CA"/>
          </a:p>
          <a:p>
            <a:r>
              <a:rPr lang="en-CA"/>
              <a:t>You can call these functions into your current script using the </a:t>
            </a:r>
            <a:r>
              <a:rPr lang="en-CA" b="1"/>
              <a:t>source()</a:t>
            </a:r>
            <a:r>
              <a:rPr lang="en-CA"/>
              <a:t> function. </a:t>
            </a:r>
          </a:p>
        </p:txBody>
      </p:sp>
    </p:spTree>
    <p:extLst>
      <p:ext uri="{BB962C8B-B14F-4D97-AF65-F5344CB8AC3E}">
        <p14:creationId xmlns:p14="http://schemas.microsoft.com/office/powerpoint/2010/main" val="375268157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9D898-BECC-4932-A40D-405357D08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Importing a function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6AB20-0B01-4E55-9375-64A8BD4E6C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source(here(“code”, “</a:t>
            </a:r>
            <a:r>
              <a:rPr lang="en-CA" b="1" err="1">
                <a:solidFill>
                  <a:srgbClr val="17A488"/>
                </a:solidFill>
              </a:rPr>
              <a:t>price_function.R</a:t>
            </a:r>
            <a:r>
              <a:rPr lang="en-CA" b="1">
                <a:solidFill>
                  <a:srgbClr val="17A488"/>
                </a:solidFill>
              </a:rPr>
              <a:t>”)) 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r>
              <a:rPr lang="en-CA"/>
              <a:t>You will now see a </a:t>
            </a:r>
            <a:r>
              <a:rPr lang="en-CA" b="1" err="1"/>
              <a:t>get_delta</a:t>
            </a:r>
            <a:r>
              <a:rPr lang="en-CA" b="1"/>
              <a:t>() </a:t>
            </a:r>
            <a:r>
              <a:rPr lang="en-CA"/>
              <a:t>function in your Environment 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624902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DD9D-FEAE-44A8-B77E-08F65A2D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we just did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F5EE6-9721-46B6-B6DA-AA471CB12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Create, name, and assign values to objects </a:t>
            </a:r>
          </a:p>
          <a:p>
            <a:r>
              <a:rPr lang="en-CA"/>
              <a:t>Use comments to inform script</a:t>
            </a:r>
          </a:p>
          <a:p>
            <a:r>
              <a:rPr lang="en-CA"/>
              <a:t>Inspect, manipulate, and subset vectors, lists, and data frames</a:t>
            </a:r>
          </a:p>
          <a:p>
            <a:r>
              <a:rPr lang="en-CA"/>
              <a:t>Call functions and use arguments to change default options</a:t>
            </a:r>
          </a:p>
          <a:p>
            <a:r>
              <a:rPr lang="en-CA"/>
              <a:t>Deal with missing values in objects</a:t>
            </a:r>
          </a:p>
          <a:p>
            <a:r>
              <a:rPr lang="en-CA"/>
              <a:t>Write your own function</a:t>
            </a:r>
          </a:p>
          <a:p>
            <a:r>
              <a:rPr lang="en-CA"/>
              <a:t>Import your own function</a:t>
            </a:r>
          </a:p>
        </p:txBody>
      </p:sp>
    </p:spTree>
    <p:extLst>
      <p:ext uri="{BB962C8B-B14F-4D97-AF65-F5344CB8AC3E}">
        <p14:creationId xmlns:p14="http://schemas.microsoft.com/office/powerpoint/2010/main" val="126782163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7AC3E-0421-43A0-A5A5-A3EEB0EAB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Day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CC4D2-BB0A-4328-A0BF-E53607A91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  <a:p>
            <a:pPr marL="457200" lvl="1" indent="0">
              <a:buNone/>
            </a:pPr>
            <a:endParaRPr lang="en-CA"/>
          </a:p>
          <a:p>
            <a:pPr marL="457200" lvl="1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68023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7AC3E-0421-43A0-A5A5-A3EEB0EAB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CC4D2-BB0A-4328-A0BF-E53607A912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Why do we use functions?</a:t>
            </a:r>
          </a:p>
          <a:p>
            <a:pPr lvl="1"/>
            <a:r>
              <a:rPr lang="en-CA"/>
              <a:t>Reduce likelihood of errors!</a:t>
            </a:r>
          </a:p>
          <a:p>
            <a:pPr marL="457200" lvl="1" indent="0">
              <a:buNone/>
            </a:pPr>
            <a:endParaRPr lang="en-CA"/>
          </a:p>
          <a:p>
            <a:pPr marL="457200" lvl="1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7535779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83E95-FABA-4077-B93F-AE94C8417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Standard Errors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F417A8-B7A6-429A-8633-AE37F2A1C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first_df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data.frame</a:t>
            </a:r>
            <a:r>
              <a:rPr lang="en-CA" b="1">
                <a:solidFill>
                  <a:srgbClr val="17A488"/>
                </a:solidFill>
              </a:rPr>
              <a:t>(countries = c(“Canada”, “Kenya”, “United States”, “Peru”), emissions = c(53700, 14300, 5250000, NA), </a:t>
            </a:r>
            <a:r>
              <a:rPr lang="pl-PL" b="1">
                <a:solidFill>
                  <a:srgbClr val="17A488"/>
                </a:solidFill>
              </a:rPr>
              <a:t>gdp = c(250, 100, 350, 120)</a:t>
            </a:r>
            <a:r>
              <a:rPr lang="en-CA" b="1">
                <a:solidFill>
                  <a:srgbClr val="17A488"/>
                </a:solidFill>
              </a:rPr>
              <a:t>) </a:t>
            </a:r>
            <a:endParaRPr lang="en-CA" sz="2000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first_df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US" sz="1000" b="1">
              <a:solidFill>
                <a:srgbClr val="17A488"/>
              </a:solidFill>
            </a:endParaRPr>
          </a:p>
          <a:p>
            <a:r>
              <a:rPr lang="en-US"/>
              <a:t>Using yesterday’s formula, calculate SE of (1) emissions, and (2) gdp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sqrt(var(first_df$emissions, na.rm = T) / length(first_df$emissions))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sqrt(var(first_df$gdp, na.rm = T) / length(first_df$gdp))</a:t>
            </a:r>
          </a:p>
          <a:p>
            <a:pPr marL="0" indent="0">
              <a:buNone/>
            </a:pPr>
            <a:endParaRPr lang="en-CA" b="1"/>
          </a:p>
        </p:txBody>
      </p:sp>
    </p:spTree>
    <p:extLst>
      <p:ext uri="{BB962C8B-B14F-4D97-AF65-F5344CB8AC3E}">
        <p14:creationId xmlns:p14="http://schemas.microsoft.com/office/powerpoint/2010/main" val="372249162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14DAA-3DF4-4E26-963A-B5A28ECB5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Q: Ignoring NA in SE calculation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65122-34D4-45FF-A7A6-A038727A6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Oliver’s suggestion</a:t>
            </a:r>
          </a:p>
          <a:p>
            <a:r>
              <a:rPr lang="en-CA"/>
              <a:t>Denominator = length – number of NA </a:t>
            </a:r>
          </a:p>
          <a:p>
            <a:r>
              <a:rPr lang="en-CA"/>
              <a:t>length(</a:t>
            </a:r>
            <a:r>
              <a:rPr lang="en-CA" err="1"/>
              <a:t>first_df$emissions</a:t>
            </a:r>
            <a:r>
              <a:rPr lang="en-CA"/>
              <a:t>) – sum(is.na(</a:t>
            </a:r>
            <a:r>
              <a:rPr lang="en-CA" err="1"/>
              <a:t>first_df$emissions</a:t>
            </a:r>
            <a:r>
              <a:rPr lang="en-CA"/>
              <a:t>) </a:t>
            </a:r>
          </a:p>
          <a:p>
            <a:r>
              <a:rPr lang="en-CA"/>
              <a:t>I misplaced my parentheses yesterday </a:t>
            </a:r>
          </a:p>
          <a:p>
            <a:endParaRPr lang="en-CA"/>
          </a:p>
          <a:p>
            <a:pPr marL="0" indent="0">
              <a:buNone/>
            </a:pPr>
            <a:r>
              <a:rPr lang="en-CA">
                <a:solidFill>
                  <a:schemeClr val="tx1"/>
                </a:solidFill>
              </a:rPr>
              <a:t>sqrt</a:t>
            </a:r>
            <a:r>
              <a:rPr lang="en-CA">
                <a:solidFill>
                  <a:srgbClr val="FF0000"/>
                </a:solidFill>
              </a:rPr>
              <a:t>(</a:t>
            </a:r>
            <a:r>
              <a:rPr lang="en-CA">
                <a:solidFill>
                  <a:schemeClr val="tx1"/>
                </a:solidFill>
              </a:rPr>
              <a:t>var(</a:t>
            </a:r>
            <a:r>
              <a:rPr lang="en-CA" err="1">
                <a:solidFill>
                  <a:schemeClr val="tx1"/>
                </a:solidFill>
              </a:rPr>
              <a:t>first_df$emissions</a:t>
            </a:r>
            <a:r>
              <a:rPr lang="en-CA">
                <a:solidFill>
                  <a:schemeClr val="tx1"/>
                </a:solidFill>
              </a:rPr>
              <a:t>, na.rm = T) / </a:t>
            </a:r>
            <a:r>
              <a:rPr lang="en-CA">
                <a:solidFill>
                  <a:srgbClr val="17A488"/>
                </a:solidFill>
              </a:rPr>
              <a:t>(length(</a:t>
            </a:r>
            <a:r>
              <a:rPr lang="en-CA" err="1">
                <a:solidFill>
                  <a:srgbClr val="17A488"/>
                </a:solidFill>
              </a:rPr>
              <a:t>first_df$emissions</a:t>
            </a:r>
            <a:r>
              <a:rPr lang="en-CA">
                <a:solidFill>
                  <a:srgbClr val="17A488"/>
                </a:solidFill>
              </a:rPr>
              <a:t>) - sum(is.na(</a:t>
            </a:r>
            <a:r>
              <a:rPr lang="en-CA" err="1">
                <a:solidFill>
                  <a:srgbClr val="17A488"/>
                </a:solidFill>
              </a:rPr>
              <a:t>first_df$emissions</a:t>
            </a:r>
            <a:r>
              <a:rPr lang="en-CA">
                <a:solidFill>
                  <a:srgbClr val="17A488"/>
                </a:solidFill>
              </a:rPr>
              <a:t>)))</a:t>
            </a:r>
            <a:r>
              <a:rPr lang="en-CA">
                <a:solidFill>
                  <a:srgbClr val="FF00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1790109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1D2DC-F0CB-415B-9398-2C3D8F724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Q: Ignoring NA in SE calculation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8A12F-3377-4EFD-B439-346C954F0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Ana’s suggestion</a:t>
            </a:r>
          </a:p>
          <a:p>
            <a:r>
              <a:rPr lang="en-CA"/>
              <a:t>use the </a:t>
            </a:r>
            <a:r>
              <a:rPr lang="en-CA" b="1"/>
              <a:t>na.omit() </a:t>
            </a:r>
            <a:r>
              <a:rPr lang="en-CA"/>
              <a:t>function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sqrt(var(first_df$emissions, na.rm = T) / length(na.omit(first_df$emissions)))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7253921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1988A-C559-40F1-9A32-EC88A76D3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EAF2E-2A07-4D00-B3B3-2E5FD73A99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Instead of repeating the code twice and just changing the variable name (e.g. emissions and gdp), we create a function</a:t>
            </a:r>
          </a:p>
          <a:p>
            <a:pPr marL="0" indent="0">
              <a:buNone/>
            </a:pPr>
            <a:endParaRPr lang="en-CA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>
                <a:solidFill>
                  <a:srgbClr val="17A488"/>
                </a:solidFill>
              </a:rPr>
              <a:t>sqrt(var(first_df$emissions, na.rm = T) / length(na.omit(first_df$emissions)))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std_error &lt;- function(x){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sqrt(var(x, na.rm = T) / length(na.omit(x)))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}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41951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A8C3B-530E-4E36-8AB7-8E5E90A17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Inspecting vectors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D76D9-92E7-48F9-9209-F3CE6ABC5D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Use the function </a:t>
            </a:r>
            <a:r>
              <a:rPr lang="en-CA" b="1">
                <a:solidFill>
                  <a:srgbClr val="17A488"/>
                </a:solidFill>
              </a:rPr>
              <a:t>length() </a:t>
            </a:r>
            <a:r>
              <a:rPr lang="en-CA"/>
              <a:t>to inspect the number of elements in a vector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	length(countries)</a:t>
            </a:r>
          </a:p>
          <a:p>
            <a:endParaRPr lang="en-CA" sz="2000" b="1">
              <a:solidFill>
                <a:srgbClr val="17A488"/>
              </a:solidFill>
            </a:endParaRPr>
          </a:p>
          <a:p>
            <a:r>
              <a:rPr lang="en-CA"/>
              <a:t>Use the function </a:t>
            </a:r>
            <a:r>
              <a:rPr lang="en-CA" b="1">
                <a:solidFill>
                  <a:srgbClr val="17A488"/>
                </a:solidFill>
              </a:rPr>
              <a:t>class() </a:t>
            </a:r>
            <a:r>
              <a:rPr lang="en-CA"/>
              <a:t>to inspect the type of elements in a vector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	class(countries)</a:t>
            </a:r>
          </a:p>
          <a:p>
            <a:endParaRPr lang="en-CA" sz="2000"/>
          </a:p>
          <a:p>
            <a:r>
              <a:rPr lang="en-CA"/>
              <a:t>Use the function </a:t>
            </a:r>
            <a:r>
              <a:rPr lang="en-CA" b="1">
                <a:solidFill>
                  <a:srgbClr val="17A488"/>
                </a:solidFill>
              </a:rPr>
              <a:t>str() </a:t>
            </a:r>
            <a:r>
              <a:rPr lang="en-CA"/>
              <a:t>to inspect the structure of an object and its elements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	str(countries)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81000521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2EF4C-495A-42AA-9AA0-29FF71333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Without Using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B3669-4160-449F-90FF-41740BFF4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/>
              <a:t>Wrong functions:</a:t>
            </a:r>
          </a:p>
          <a:p>
            <a:pPr marL="0" indent="0">
              <a:buNone/>
            </a:pPr>
            <a:r>
              <a:rPr lang="en-US">
                <a:solidFill>
                  <a:srgbClr val="17A488"/>
                </a:solidFill>
              </a:rPr>
              <a:t>sqrt(var(first_df$emissions, na.rm = T) / length(first_df$emissions))</a:t>
            </a:r>
          </a:p>
          <a:p>
            <a:pPr marL="0" indent="0">
              <a:buNone/>
            </a:pPr>
            <a:r>
              <a:rPr lang="en-US">
                <a:solidFill>
                  <a:srgbClr val="17A488"/>
                </a:solidFill>
              </a:rPr>
              <a:t>sqrt(var(first_df$gdp, na.rm = T) / length(first_df$gdp))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/>
              <a:t>Correct functions:</a:t>
            </a:r>
          </a:p>
          <a:p>
            <a:pPr marL="0" indent="0">
              <a:buNone/>
            </a:pPr>
            <a:r>
              <a:rPr lang="en-CA">
                <a:solidFill>
                  <a:srgbClr val="17A488"/>
                </a:solidFill>
              </a:rPr>
              <a:t>sqrt(var(first_df$emissions, na.rm = T) / length(na.omit(first_df$emissions)))</a:t>
            </a:r>
          </a:p>
          <a:p>
            <a:pPr marL="0" indent="0">
              <a:buNone/>
            </a:pPr>
            <a:r>
              <a:rPr lang="en-CA">
                <a:solidFill>
                  <a:srgbClr val="17A488"/>
                </a:solidFill>
              </a:rPr>
              <a:t>sqrt(var(first_df$gdp, na.rm = T) / length(na.omit(first_df$emissions)))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7911621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089CA-3159-4BFF-A849-7ACFE49EE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But if you used a function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2E316-1126-42DA-BC20-38F26A9F4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Just change the one in red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std_error &lt;- function(x){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	     </a:t>
            </a:r>
            <a:r>
              <a:rPr lang="en-US" b="1">
                <a:solidFill>
                  <a:srgbClr val="C00000"/>
                </a:solidFill>
              </a:rPr>
              <a:t>sqrt(var(x, na.rm = T) / length(na.omit(x)))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	}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std_error(first_df$emissions)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std_error(first_df$gdp)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395655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A450D-D550-4F0E-A064-76BB8CA45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Q: How to drop certain rows?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50016A-2730-442E-BD1B-5F893860A8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first_df &lt;- data.frame(countries = c("Canada", "Kenya", "United States", "Peru"), emissions = c(53700, 14300, 5250000, NA))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first_df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first_df &lt;- first_df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add_row(countries = "Philippines", emissions = 200)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add_row(countries = "Philippines", emissions = 10000)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add_row(countries = "Mexico", emissions = 200)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515407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1EF1C-4F34-4F59-B79C-F91982061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Q: How to drop certain rows?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11B3A-41FE-441A-9E33-E8C1B909FB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/>
              <a:t># drop row five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no_row_5 &lt;- first_df[-5,]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no_row_5 </a:t>
            </a:r>
          </a:p>
          <a:p>
            <a:pPr marL="0" indent="0">
              <a:buNone/>
            </a:pPr>
            <a:endParaRPr lang="en-CA"/>
          </a:p>
          <a:p>
            <a:r>
              <a:rPr lang="en-CA"/>
              <a:t>Notice that we no longer have a row with index 5</a:t>
            </a:r>
          </a:p>
          <a:p>
            <a:r>
              <a:rPr lang="en-CA"/>
              <a:t>Google how to reset row index after dropping row in R</a:t>
            </a:r>
          </a:p>
        </p:txBody>
      </p:sp>
    </p:spTree>
    <p:extLst>
      <p:ext uri="{BB962C8B-B14F-4D97-AF65-F5344CB8AC3E}">
        <p14:creationId xmlns:p14="http://schemas.microsoft.com/office/powerpoint/2010/main" val="130550414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8D4AB-C190-4082-9EC9-F2C8F844F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Q: How to drop certain rows?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90BE9-D6C6-4E30-AC50-2D0B510C8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say I want to drop rows 1, 3, 5</a:t>
            </a:r>
          </a:p>
          <a:p>
            <a:endParaRPr lang="en-CA" b="1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subset_1 &lt;- first_df[-c(1,3,5),]</a:t>
            </a:r>
          </a:p>
          <a:p>
            <a:pPr marL="0" indent="0">
              <a:buNone/>
            </a:pPr>
            <a:endParaRPr lang="en-CA" b="1"/>
          </a:p>
          <a:p>
            <a:r>
              <a:rPr lang="en-CA"/>
              <a:t>{dplyr} way – use </a:t>
            </a:r>
            <a:r>
              <a:rPr lang="en-CA" b="1"/>
              <a:t>slice()</a:t>
            </a:r>
          </a:p>
          <a:p>
            <a:r>
              <a:rPr lang="en-CA"/>
              <a:t>Row index reset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subset_1a &lt;- first_df %&gt;%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slice(-c(1,3,5))</a:t>
            </a:r>
          </a:p>
        </p:txBody>
      </p:sp>
    </p:spTree>
    <p:extLst>
      <p:ext uri="{BB962C8B-B14F-4D97-AF65-F5344CB8AC3E}">
        <p14:creationId xmlns:p14="http://schemas.microsoft.com/office/powerpoint/2010/main" val="429022210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8D4AB-C190-4082-9EC9-F2C8F844F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Q: How to drop certain rows?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90BE9-D6C6-4E30-AC50-2D0B510C8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I want to drop from rows 4 onwards</a:t>
            </a:r>
          </a:p>
          <a:p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subset_2 &lt;- first_df[-c(4:nrow(first_df)),]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subset_2a &lt;- first_df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slice(-(4:n()))</a:t>
            </a:r>
          </a:p>
        </p:txBody>
      </p:sp>
    </p:spTree>
    <p:extLst>
      <p:ext uri="{BB962C8B-B14F-4D97-AF65-F5344CB8AC3E}">
        <p14:creationId xmlns:p14="http://schemas.microsoft.com/office/powerpoint/2010/main" val="391642175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592BE-3757-47CF-99C5-314427EB8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Q: How to drop certain rows?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7735C-E433-4E6A-B3DF-68ABBE51E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What are potential issues with dropping rows based on index?</a:t>
            </a:r>
          </a:p>
        </p:txBody>
      </p:sp>
    </p:spTree>
    <p:extLst>
      <p:ext uri="{BB962C8B-B14F-4D97-AF65-F5344CB8AC3E}">
        <p14:creationId xmlns:p14="http://schemas.microsoft.com/office/powerpoint/2010/main" val="201547017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592BE-3757-47CF-99C5-314427EB8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Q: How to drop certain rows?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7735C-E433-4E6A-B3DF-68ABBE51E3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What are potential issues with dropping rows based on index?</a:t>
            </a:r>
          </a:p>
          <a:p>
            <a:endParaRPr lang="en-CA"/>
          </a:p>
          <a:p>
            <a:r>
              <a:rPr lang="en-CA"/>
              <a:t>What if you sorted data differently? </a:t>
            </a:r>
          </a:p>
        </p:txBody>
      </p:sp>
    </p:spTree>
    <p:extLst>
      <p:ext uri="{BB962C8B-B14F-4D97-AF65-F5344CB8AC3E}">
        <p14:creationId xmlns:p14="http://schemas.microsoft.com/office/powerpoint/2010/main" val="308400365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8CF0E-933B-44F1-9F10-F91E21BDF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Q: How to drop certain rows?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2DE9D-3D65-4040-A01B-BBF8A86408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sort the countries column alphabetically then drop rows 1, 3 ,5</a:t>
            </a:r>
          </a:p>
          <a:p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subset_1b &lt;- first_df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arrange(countries)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slice(-c(1, 3, 5))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subset_1b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subset_1a</a:t>
            </a:r>
          </a:p>
        </p:txBody>
      </p:sp>
    </p:spTree>
    <p:extLst>
      <p:ext uri="{BB962C8B-B14F-4D97-AF65-F5344CB8AC3E}">
        <p14:creationId xmlns:p14="http://schemas.microsoft.com/office/powerpoint/2010/main" val="160124907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592BE-3757-47CF-99C5-314427EB8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Q: How to drop certain rows?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7735C-E433-4E6A-B3DF-68ABBE51E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5508" y="1771196"/>
            <a:ext cx="9446492" cy="4828410"/>
          </a:xfrm>
        </p:spPr>
        <p:txBody>
          <a:bodyPr/>
          <a:lstStyle/>
          <a:p>
            <a:r>
              <a:rPr lang="en-CA"/>
              <a:t>So it is still best to drop rows using a unique identifier</a:t>
            </a:r>
          </a:p>
          <a:p>
            <a:r>
              <a:rPr lang="en-CA"/>
              <a:t>Drop Philippines with emissions = 200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first_df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filter(countries != “Philippines” | emissions != 200)</a:t>
            </a:r>
          </a:p>
        </p:txBody>
      </p:sp>
    </p:spTree>
    <p:extLst>
      <p:ext uri="{BB962C8B-B14F-4D97-AF65-F5344CB8AC3E}">
        <p14:creationId xmlns:p14="http://schemas.microsoft.com/office/powerpoint/2010/main" val="1229235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91055-931F-44BF-A5AC-736D4DB9F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Vector and data types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262080-7341-4CF0-9F36-08CEEBF1B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What if we mix different data types together?</a:t>
            </a:r>
          </a:p>
          <a:p>
            <a:endParaRPr lang="en-CA"/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trythis</a:t>
            </a:r>
            <a:r>
              <a:rPr lang="en-CA" b="1">
                <a:solidFill>
                  <a:srgbClr val="17A488"/>
                </a:solidFill>
              </a:rPr>
              <a:t> &lt;- c(1, 2, 3, “a”)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class(</a:t>
            </a:r>
            <a:r>
              <a:rPr lang="en-CA" b="1" err="1">
                <a:solidFill>
                  <a:srgbClr val="17A488"/>
                </a:solidFill>
              </a:rPr>
              <a:t>trythis</a:t>
            </a:r>
            <a:r>
              <a:rPr lang="en-CA" b="1">
                <a:solidFill>
                  <a:srgbClr val="17A488"/>
                </a:solidFill>
              </a:rPr>
              <a:t>) 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trythis</a:t>
            </a:r>
            <a:r>
              <a:rPr lang="en-CA" b="1">
                <a:solidFill>
                  <a:srgbClr val="17A488"/>
                </a:solidFill>
              </a:rPr>
              <a:t> &lt;- c(“a”, 1, TRUE, “b”)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class(</a:t>
            </a:r>
            <a:r>
              <a:rPr lang="en-CA" b="1" err="1">
                <a:solidFill>
                  <a:srgbClr val="17A488"/>
                </a:solidFill>
              </a:rPr>
              <a:t>trythis</a:t>
            </a:r>
            <a:r>
              <a:rPr lang="en-CA" b="1">
                <a:solidFill>
                  <a:srgbClr val="17A488"/>
                </a:solidFill>
              </a:rPr>
              <a:t>) 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009625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92119-E57C-435B-BA09-7F53DC393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Q: coding in editor vs console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2C6B62-5A44-4C14-AC7C-F1ECD49E6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Editor</a:t>
            </a:r>
          </a:p>
          <a:p>
            <a:pPr lvl="1"/>
            <a:r>
              <a:rPr lang="en-CA"/>
              <a:t>Anytime you type code here, R will not automatically run that line of code for you</a:t>
            </a:r>
          </a:p>
          <a:p>
            <a:pPr lvl="1"/>
            <a:r>
              <a:rPr lang="en-CA"/>
              <a:t>You can save your code an return to it later</a:t>
            </a:r>
          </a:p>
          <a:p>
            <a:pPr marL="0" indent="0">
              <a:buNone/>
            </a:pPr>
            <a:endParaRPr lang="en-CA"/>
          </a:p>
          <a:p>
            <a:r>
              <a:rPr lang="en-CA"/>
              <a:t>Console</a:t>
            </a:r>
          </a:p>
          <a:p>
            <a:pPr lvl="1"/>
            <a:r>
              <a:rPr lang="en-CA"/>
              <a:t>Anytime you type code here, R will automatically run that line of code when you click ‘enter’</a:t>
            </a:r>
          </a:p>
          <a:p>
            <a:pPr lvl="1"/>
            <a:r>
              <a:rPr lang="en-CA"/>
              <a:t>Codes run here will be ‘forgotten’ by R once you close or restart your session</a:t>
            </a:r>
          </a:p>
          <a:p>
            <a:pPr lvl="1"/>
            <a:r>
              <a:rPr lang="en-CA"/>
              <a:t>Use it for quick calculations, quick view, etc. </a:t>
            </a:r>
          </a:p>
        </p:txBody>
      </p:sp>
    </p:spTree>
    <p:extLst>
      <p:ext uri="{BB962C8B-B14F-4D97-AF65-F5344CB8AC3E}">
        <p14:creationId xmlns:p14="http://schemas.microsoft.com/office/powerpoint/2010/main" val="4236359727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DD9D-FEAE-44A8-B77E-08F65A2D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Importing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F5EE6-9721-46B6-B6DA-AA471CB12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Load data in different ways </a:t>
            </a:r>
          </a:p>
          <a:p>
            <a:pPr lvl="1"/>
            <a:r>
              <a:rPr lang="en-CA"/>
              <a:t>Flat files (csv and txt)</a:t>
            </a:r>
          </a:p>
          <a:p>
            <a:pPr lvl="1"/>
            <a:r>
              <a:rPr lang="en-CA"/>
              <a:t>Excel file (xlsx)</a:t>
            </a:r>
          </a:p>
          <a:p>
            <a:pPr lvl="1"/>
            <a:r>
              <a:rPr lang="en-CA"/>
              <a:t>Stata data format (</a:t>
            </a:r>
            <a:r>
              <a:rPr lang="en-CA" err="1"/>
              <a:t>dta</a:t>
            </a:r>
            <a:r>
              <a:rPr lang="en-CA"/>
              <a:t>)</a:t>
            </a:r>
          </a:p>
          <a:p>
            <a:pPr lvl="1"/>
            <a:r>
              <a:rPr lang="en-CA"/>
              <a:t>Google Sheet </a:t>
            </a:r>
          </a:p>
          <a:p>
            <a:pPr lvl="1"/>
            <a:r>
              <a:rPr lang="en-CA"/>
              <a:t>API</a:t>
            </a:r>
          </a:p>
          <a:p>
            <a:pPr marL="457200" lvl="1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096001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CE21A-A562-4D9E-A756-AF6280BAD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Flat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5AB36-3925-4B0F-8355-266802ABE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csv files</a:t>
            </a: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carbon &lt;- </a:t>
            </a:r>
            <a:r>
              <a:rPr lang="en-US" b="1" err="1">
                <a:solidFill>
                  <a:srgbClr val="17A488"/>
                </a:solidFill>
              </a:rPr>
              <a:t>read_csv</a:t>
            </a:r>
            <a:r>
              <a:rPr lang="en-US" b="1">
                <a:solidFill>
                  <a:srgbClr val="17A488"/>
                </a:solidFill>
              </a:rPr>
              <a:t>(here("data", "yearly_co2_emissions.csv"))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carbon &lt;- read.csv(here("data", "yearly_co2_emissions.csv"), sep = ",", header = TRUE)</a:t>
            </a:r>
          </a:p>
          <a:p>
            <a:pPr lvl="1"/>
            <a:r>
              <a:rPr lang="en-US" err="1">
                <a:solidFill>
                  <a:schemeClr val="tx1"/>
                </a:solidFill>
              </a:rPr>
              <a:t>sep</a:t>
            </a:r>
            <a:r>
              <a:rPr lang="en-US">
                <a:solidFill>
                  <a:schemeClr val="tx1"/>
                </a:solidFill>
              </a:rPr>
              <a:t> = “,” means that the data is comma delimited</a:t>
            </a:r>
          </a:p>
          <a:p>
            <a:pPr lvl="1"/>
            <a:r>
              <a:rPr lang="en-CA">
                <a:solidFill>
                  <a:schemeClr val="tx1"/>
                </a:solidFill>
              </a:rPr>
              <a:t>header = TRUE indicates that the first row is variable names</a:t>
            </a:r>
          </a:p>
        </p:txBody>
      </p:sp>
    </p:spTree>
    <p:extLst>
      <p:ext uri="{BB962C8B-B14F-4D97-AF65-F5344CB8AC3E}">
        <p14:creationId xmlns:p14="http://schemas.microsoft.com/office/powerpoint/2010/main" val="118530114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B3507-E122-415B-99A7-46C9ADB0F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Flat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18455-0215-4198-8232-55CE80A1D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Txt files</a:t>
            </a: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provinces &lt;- </a:t>
            </a:r>
            <a:r>
              <a:rPr lang="en-US" b="1" err="1">
                <a:solidFill>
                  <a:srgbClr val="17A488"/>
                </a:solidFill>
              </a:rPr>
              <a:t>read.table</a:t>
            </a:r>
            <a:r>
              <a:rPr lang="en-US" b="1">
                <a:solidFill>
                  <a:srgbClr val="17A488"/>
                </a:solidFill>
              </a:rPr>
              <a:t>(here("data", "province.txt"), </a:t>
            </a:r>
            <a:r>
              <a:rPr lang="en-US" b="1" err="1">
                <a:solidFill>
                  <a:srgbClr val="17A488"/>
                </a:solidFill>
              </a:rPr>
              <a:t>sep</a:t>
            </a:r>
            <a:r>
              <a:rPr lang="en-US" b="1">
                <a:solidFill>
                  <a:srgbClr val="17A488"/>
                </a:solidFill>
              </a:rPr>
              <a:t> = "\t", header = TRUE)</a:t>
            </a:r>
          </a:p>
          <a:p>
            <a:pPr lvl="1"/>
            <a:r>
              <a:rPr lang="en-US" err="1">
                <a:solidFill>
                  <a:schemeClr val="tx1"/>
                </a:solidFill>
              </a:rPr>
              <a:t>sep</a:t>
            </a:r>
            <a:r>
              <a:rPr lang="en-US">
                <a:solidFill>
                  <a:schemeClr val="tx1"/>
                </a:solidFill>
              </a:rPr>
              <a:t> = “\t” means that the data is tab delimited</a:t>
            </a:r>
          </a:p>
          <a:p>
            <a:pPr lvl="1"/>
            <a:r>
              <a:rPr lang="en-CA">
                <a:solidFill>
                  <a:schemeClr val="tx1"/>
                </a:solidFill>
              </a:rPr>
              <a:t>header = TRUE indicates that the first row is variable names</a:t>
            </a: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endParaRPr lang="en-CA" b="1"/>
          </a:p>
        </p:txBody>
      </p:sp>
    </p:spTree>
    <p:extLst>
      <p:ext uri="{BB962C8B-B14F-4D97-AF65-F5344CB8AC3E}">
        <p14:creationId xmlns:p14="http://schemas.microsoft.com/office/powerpoint/2010/main" val="79647946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F4A0A-96E4-4962-AA28-9420A52FD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Excel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CD08-989C-4E02-95E7-FEAED377F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xlsx files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read_xlsx</a:t>
            </a:r>
            <a:r>
              <a:rPr lang="en-CA" b="1">
                <a:solidFill>
                  <a:srgbClr val="17A488"/>
                </a:solidFill>
              </a:rPr>
              <a:t>(here("data", "gdp_pc.xlsx"))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r>
              <a:rPr lang="en-CA"/>
              <a:t>If data is stored in separate sheets,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energy_hist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read_xlsx</a:t>
            </a:r>
            <a:r>
              <a:rPr lang="en-CA" b="1">
                <a:solidFill>
                  <a:srgbClr val="17A488"/>
                </a:solidFill>
              </a:rPr>
              <a:t>(here("data", "energy_use_per_person.xlsx"), sheet = 1)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energy_recent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read_xlsx</a:t>
            </a:r>
            <a:r>
              <a:rPr lang="en-CA" b="1">
                <a:solidFill>
                  <a:srgbClr val="17A488"/>
                </a:solidFill>
              </a:rPr>
              <a:t>(here("data", "energy_use_per_person.xlsx"), sheet = 2)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r>
              <a:rPr lang="en-CA"/>
              <a:t>Part of {readr} package</a:t>
            </a:r>
          </a:p>
        </p:txBody>
      </p:sp>
    </p:spTree>
    <p:extLst>
      <p:ext uri="{BB962C8B-B14F-4D97-AF65-F5344CB8AC3E}">
        <p14:creationId xmlns:p14="http://schemas.microsoft.com/office/powerpoint/2010/main" val="281503575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26694-C2B3-4DE1-A1F9-463517BEF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Merge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65B06-5C05-4D58-804D-10C0D1982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merge or join the two energy files we just loaded into R. </a:t>
            </a:r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energy &lt;- </a:t>
            </a:r>
            <a:r>
              <a:rPr lang="en-US" b="1" err="1">
                <a:solidFill>
                  <a:srgbClr val="17A488"/>
                </a:solidFill>
              </a:rPr>
              <a:t>full_join</a:t>
            </a:r>
            <a:r>
              <a:rPr lang="en-US" b="1">
                <a:solidFill>
                  <a:srgbClr val="17A488"/>
                </a:solidFill>
              </a:rPr>
              <a:t>(</a:t>
            </a:r>
            <a:r>
              <a:rPr lang="en-US" b="1" err="1">
                <a:solidFill>
                  <a:srgbClr val="17A488"/>
                </a:solidFill>
              </a:rPr>
              <a:t>energy_hist</a:t>
            </a:r>
            <a:r>
              <a:rPr lang="en-US" b="1">
                <a:solidFill>
                  <a:srgbClr val="17A488"/>
                </a:solidFill>
              </a:rPr>
              <a:t>, </a:t>
            </a:r>
            <a:r>
              <a:rPr lang="en-US" b="1" err="1">
                <a:solidFill>
                  <a:srgbClr val="17A488"/>
                </a:solidFill>
              </a:rPr>
              <a:t>energy_recent</a:t>
            </a:r>
            <a:r>
              <a:rPr lang="en-US" b="1">
                <a:solidFill>
                  <a:srgbClr val="17A488"/>
                </a:solidFill>
              </a:rPr>
              <a:t>, by = c("country"))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energy_basemerge</a:t>
            </a:r>
            <a:r>
              <a:rPr lang="en-US" b="1">
                <a:solidFill>
                  <a:srgbClr val="17A488"/>
                </a:solidFill>
              </a:rPr>
              <a:t> &lt;- merge(</a:t>
            </a:r>
            <a:r>
              <a:rPr lang="en-US" b="1" err="1">
                <a:solidFill>
                  <a:srgbClr val="17A488"/>
                </a:solidFill>
              </a:rPr>
              <a:t>energy_hist</a:t>
            </a:r>
            <a:r>
              <a:rPr lang="en-US" b="1">
                <a:solidFill>
                  <a:srgbClr val="17A488"/>
                </a:solidFill>
              </a:rPr>
              <a:t>, </a:t>
            </a:r>
            <a:r>
              <a:rPr lang="en-US" b="1" err="1">
                <a:solidFill>
                  <a:srgbClr val="17A488"/>
                </a:solidFill>
              </a:rPr>
              <a:t>energy_recent</a:t>
            </a:r>
            <a:r>
              <a:rPr lang="en-US" b="1">
                <a:solidFill>
                  <a:srgbClr val="17A488"/>
                </a:solidFill>
              </a:rPr>
              <a:t>, by = c("country"), </a:t>
            </a:r>
            <a:r>
              <a:rPr lang="en-US" b="1" err="1">
                <a:solidFill>
                  <a:srgbClr val="17A488"/>
                </a:solidFill>
              </a:rPr>
              <a:t>all.x</a:t>
            </a:r>
            <a:r>
              <a:rPr lang="en-US" b="1">
                <a:solidFill>
                  <a:srgbClr val="17A488"/>
                </a:solidFill>
              </a:rPr>
              <a:t> = TRUE, </a:t>
            </a:r>
            <a:r>
              <a:rPr lang="en-US" b="1" err="1">
                <a:solidFill>
                  <a:srgbClr val="17A488"/>
                </a:solidFill>
              </a:rPr>
              <a:t>all.y</a:t>
            </a:r>
            <a:r>
              <a:rPr lang="en-US" b="1">
                <a:solidFill>
                  <a:srgbClr val="17A488"/>
                </a:solidFill>
              </a:rPr>
              <a:t> = TRUE)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89400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6E4F1-AD69-41F1-8002-1138BF4D3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Stata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03C73-C90F-4DA2-A3D0-33F503891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Stata files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&lt;- read.dta13(here("data", "</a:t>
            </a:r>
            <a:r>
              <a:rPr lang="en-US" b="1" err="1">
                <a:solidFill>
                  <a:srgbClr val="17A488"/>
                </a:solidFill>
              </a:rPr>
              <a:t>politics.dta</a:t>
            </a:r>
            <a:r>
              <a:rPr lang="en-US" b="1">
                <a:solidFill>
                  <a:srgbClr val="17A488"/>
                </a:solidFill>
              </a:rPr>
              <a:t>"), </a:t>
            </a:r>
            <a:r>
              <a:rPr lang="en-US" b="1" err="1">
                <a:solidFill>
                  <a:srgbClr val="17A488"/>
                </a:solidFill>
              </a:rPr>
              <a:t>nonint.factors</a:t>
            </a:r>
            <a:r>
              <a:rPr lang="en-US" b="1">
                <a:solidFill>
                  <a:srgbClr val="17A488"/>
                </a:solidFill>
              </a:rPr>
              <a:t> = TRUE)</a:t>
            </a:r>
          </a:p>
          <a:p>
            <a:endParaRPr lang="en-US"/>
          </a:p>
          <a:p>
            <a:r>
              <a:rPr lang="en-US"/>
              <a:t>The argument `</a:t>
            </a:r>
            <a:r>
              <a:rPr lang="en-US" err="1"/>
              <a:t>nonint.factors</a:t>
            </a:r>
            <a:r>
              <a:rPr lang="en-US"/>
              <a:t> = TRUE` is to keep factor labels instead of the value itself. You can try loading the data with and without that argument to see the difference. 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7131009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C522F-5F18-4D6F-85FE-5607FD8C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Google Sheets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F7893-72AC-460E-9932-C3A0E6978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gs4_deauth() # so no need to sign in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disasters &lt;- </a:t>
            </a:r>
            <a:r>
              <a:rPr lang="en-US" b="1" err="1">
                <a:solidFill>
                  <a:srgbClr val="17A488"/>
                </a:solidFill>
              </a:rPr>
              <a:t>read_sheet</a:t>
            </a:r>
            <a:r>
              <a:rPr lang="en-US" b="1">
                <a:solidFill>
                  <a:srgbClr val="17A488"/>
                </a:solidFill>
              </a:rPr>
              <a:t>("https://docs.google.com/spreadsheets/d/17s15o7jdDpGSKgsIboZdnYU2UxHtU9DHKNRmYVVgwJo/</a:t>
            </a:r>
            <a:r>
              <a:rPr lang="en-US" b="1" err="1">
                <a:solidFill>
                  <a:srgbClr val="17A488"/>
                </a:solidFill>
              </a:rPr>
              <a:t>edit#gid</a:t>
            </a:r>
            <a:r>
              <a:rPr lang="en-US" b="1">
                <a:solidFill>
                  <a:srgbClr val="17A488"/>
                </a:solidFill>
              </a:rPr>
              <a:t>=0", skip = 2) 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r>
              <a:rPr lang="en-US">
                <a:solidFill>
                  <a:schemeClr val="tx1"/>
                </a:solidFill>
              </a:rPr>
              <a:t>The argument “skip = 2” tells R to start reading the data from the third row.</a:t>
            </a:r>
            <a:endParaRPr lang="en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568151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7FD8D-66AA-42CA-AB18-DAADE33EC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412F9-BDCF-4D5A-8390-C465BFC7E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say you want to work with this table from </a:t>
            </a:r>
            <a:r>
              <a:rPr lang="en-CA">
                <a:hlinkClick r:id="rId2"/>
              </a:rPr>
              <a:t>Statistics Canada</a:t>
            </a:r>
            <a:r>
              <a:rPr lang="en-CA"/>
              <a:t>. </a:t>
            </a:r>
          </a:p>
          <a:p>
            <a:endParaRPr lang="en-CA"/>
          </a:p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F4201D-740D-46D2-AE86-456BA54E0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806" y="2843626"/>
            <a:ext cx="4971686" cy="370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31715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66DF-FDBF-4496-BE4E-952D86284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BB250-5A75-45FC-8E19-3750EE171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 can download the Excel file, save it in your computer, and load it using one of the functions discussed earlier. </a:t>
            </a:r>
          </a:p>
          <a:p>
            <a:endParaRPr lang="en-CA"/>
          </a:p>
          <a:p>
            <a:r>
              <a:rPr lang="en-CA"/>
              <a:t>Or you can use the {</a:t>
            </a:r>
            <a:r>
              <a:rPr lang="en-CA" err="1"/>
              <a:t>cansim</a:t>
            </a:r>
            <a:r>
              <a:rPr lang="en-CA"/>
              <a:t>} package which connects straight to the Statistics Canada database.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ag &lt;- </a:t>
            </a:r>
            <a:r>
              <a:rPr lang="en-CA" b="1" err="1">
                <a:solidFill>
                  <a:srgbClr val="17A488"/>
                </a:solidFill>
              </a:rPr>
              <a:t>get_cansim</a:t>
            </a:r>
            <a:r>
              <a:rPr lang="en-CA" b="1">
                <a:solidFill>
                  <a:srgbClr val="17A488"/>
                </a:solidFill>
              </a:rPr>
              <a:t>('32-10-0359-01') 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6497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DC499-6F91-4F27-9A72-D60C6C365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/>
              <a:t>Converting vectors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4F669-1254-4A4F-B250-A7C38A7374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Convert to character</a:t>
            </a:r>
            <a:endParaRPr lang="en-CA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emissions &lt;- </a:t>
            </a:r>
            <a:r>
              <a:rPr lang="en-CA" b="1" err="1">
                <a:solidFill>
                  <a:srgbClr val="17A488"/>
                </a:solidFill>
              </a:rPr>
              <a:t>as.character</a:t>
            </a:r>
            <a:r>
              <a:rPr lang="en-CA" b="1">
                <a:solidFill>
                  <a:srgbClr val="17A488"/>
                </a:solidFill>
              </a:rPr>
              <a:t>(emissions) class(emissions)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r>
              <a:rPr lang="en-CA"/>
              <a:t>Convert back to numeric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emissions &lt;- </a:t>
            </a:r>
            <a:r>
              <a:rPr lang="en-CA" b="1" err="1">
                <a:solidFill>
                  <a:srgbClr val="17A488"/>
                </a:solidFill>
              </a:rPr>
              <a:t>as.numeric</a:t>
            </a:r>
            <a:r>
              <a:rPr lang="en-CA" b="1">
                <a:solidFill>
                  <a:srgbClr val="17A488"/>
                </a:solidFill>
              </a:rPr>
              <a:t>(emissions) class(emissions)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04325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DD9D-FEAE-44A8-B77E-08F65A2D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we just did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F5EE6-9721-46B6-B6DA-AA471CB12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Load data in different ways </a:t>
            </a:r>
          </a:p>
          <a:p>
            <a:pPr lvl="1"/>
            <a:r>
              <a:rPr lang="en-CA"/>
              <a:t>Flat files (csv and txt)</a:t>
            </a:r>
          </a:p>
          <a:p>
            <a:pPr lvl="1"/>
            <a:r>
              <a:rPr lang="en-CA"/>
              <a:t>Excel file (xlsx)</a:t>
            </a:r>
          </a:p>
          <a:p>
            <a:pPr lvl="1"/>
            <a:r>
              <a:rPr lang="en-CA"/>
              <a:t>Stata data format (</a:t>
            </a:r>
            <a:r>
              <a:rPr lang="en-CA" err="1"/>
              <a:t>dta</a:t>
            </a:r>
            <a:r>
              <a:rPr lang="en-CA"/>
              <a:t>)</a:t>
            </a:r>
          </a:p>
          <a:p>
            <a:pPr lvl="1"/>
            <a:r>
              <a:rPr lang="en-CA"/>
              <a:t>Google Sheet </a:t>
            </a:r>
          </a:p>
          <a:p>
            <a:pPr lvl="1"/>
            <a:r>
              <a:rPr lang="en-CA"/>
              <a:t>API</a:t>
            </a:r>
          </a:p>
          <a:p>
            <a:pPr marL="457200" lvl="1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8486849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AFC46-1A75-4B80-ADE0-240975D37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Viewing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93823-85E8-4F9B-9BCB-B96E400FE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 can view your data with the command </a:t>
            </a:r>
            <a:r>
              <a:rPr lang="en-CA" b="1"/>
              <a:t>View(</a:t>
            </a:r>
            <a:r>
              <a:rPr lang="en-CA" b="1" err="1"/>
              <a:t>dataframe_name</a:t>
            </a:r>
            <a:r>
              <a:rPr lang="en-CA" b="1"/>
              <a:t>) </a:t>
            </a:r>
            <a:r>
              <a:rPr lang="en-CA"/>
              <a:t>or by clicking the data object in your Environment tab</a:t>
            </a:r>
          </a:p>
          <a:p>
            <a:pPr marL="0" indent="0">
              <a:buNone/>
            </a:pPr>
            <a:endParaRPr lang="en-CA"/>
          </a:p>
          <a:p>
            <a:pPr lvl="1"/>
            <a:r>
              <a:rPr lang="en-CA"/>
              <a:t>The ability to click and look at your data is an advantage of using an </a:t>
            </a:r>
            <a:r>
              <a:rPr lang="en-CA" err="1"/>
              <a:t>Rstudio</a:t>
            </a:r>
            <a:r>
              <a:rPr lang="en-CA"/>
              <a:t> over R.</a:t>
            </a:r>
          </a:p>
          <a:p>
            <a:pPr lvl="1"/>
            <a:endParaRPr lang="en-CA"/>
          </a:p>
          <a:p>
            <a:pPr lvl="1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771327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00AD7-43C7-4A54-B0F5-7AF370005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Inspecting your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C1683-5093-4F77-AE51-AA922F2535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Here are a few functions to inspect your data</a:t>
            </a:r>
          </a:p>
          <a:p>
            <a:r>
              <a:rPr lang="en-CA" b="1"/>
              <a:t>Size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dim(politics)</a:t>
            </a:r>
          </a:p>
          <a:p>
            <a:pPr lvl="1"/>
            <a:r>
              <a:rPr lang="en-CA" b="1" err="1">
                <a:solidFill>
                  <a:srgbClr val="17A488"/>
                </a:solidFill>
              </a:rPr>
              <a:t>nrow</a:t>
            </a:r>
            <a:r>
              <a:rPr lang="en-CA" b="1">
                <a:solidFill>
                  <a:srgbClr val="17A488"/>
                </a:solidFill>
              </a:rPr>
              <a:t>(politics)</a:t>
            </a:r>
          </a:p>
          <a:p>
            <a:pPr lvl="1"/>
            <a:r>
              <a:rPr lang="en-CA" b="1" err="1">
                <a:solidFill>
                  <a:srgbClr val="17A488"/>
                </a:solidFill>
              </a:rPr>
              <a:t>ncol</a:t>
            </a:r>
            <a:r>
              <a:rPr lang="en-CA" b="1">
                <a:solidFill>
                  <a:srgbClr val="17A488"/>
                </a:solidFill>
              </a:rPr>
              <a:t>(politics)</a:t>
            </a:r>
          </a:p>
          <a:p>
            <a:pPr lvl="1"/>
            <a:endParaRPr lang="en-CA"/>
          </a:p>
          <a:p>
            <a:r>
              <a:rPr lang="en-CA" b="1"/>
              <a:t>Content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head(politics) </a:t>
            </a:r>
            <a:r>
              <a:rPr lang="en-CA">
                <a:solidFill>
                  <a:srgbClr val="17A488"/>
                </a:solidFill>
              </a:rPr>
              <a:t>or </a:t>
            </a:r>
            <a:r>
              <a:rPr lang="en-CA" b="1">
                <a:solidFill>
                  <a:srgbClr val="17A488"/>
                </a:solidFill>
              </a:rPr>
              <a:t>tail(politics)</a:t>
            </a:r>
            <a:endParaRPr lang="en-CA">
              <a:solidFill>
                <a:srgbClr val="17A488"/>
              </a:solidFill>
            </a:endParaRPr>
          </a:p>
          <a:p>
            <a:pPr lvl="1"/>
            <a:r>
              <a:rPr lang="en-CA" b="1">
                <a:solidFill>
                  <a:srgbClr val="17A488"/>
                </a:solidFill>
              </a:rPr>
              <a:t>politics %&gt;% </a:t>
            </a:r>
            <a:r>
              <a:rPr lang="en-CA" b="1" err="1">
                <a:solidFill>
                  <a:srgbClr val="17A488"/>
                </a:solidFill>
              </a:rPr>
              <a:t>slice_head</a:t>
            </a:r>
            <a:r>
              <a:rPr lang="en-CA" b="1">
                <a:solidFill>
                  <a:srgbClr val="17A488"/>
                </a:solidFill>
              </a:rPr>
              <a:t>(n = 7) 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politics %&gt;% </a:t>
            </a:r>
            <a:r>
              <a:rPr lang="en-CA" b="1" err="1">
                <a:solidFill>
                  <a:srgbClr val="17A488"/>
                </a:solidFill>
              </a:rPr>
              <a:t>slice_</a:t>
            </a:r>
            <a:r>
              <a:rPr lang="en-CA" b="1">
                <a:solidFill>
                  <a:srgbClr val="17A488"/>
                </a:solidFill>
              </a:rPr>
              <a:t>sample(n = 10)</a:t>
            </a:r>
          </a:p>
          <a:p>
            <a:pPr lvl="1"/>
            <a:endParaRPr lang="en-CA"/>
          </a:p>
          <a:p>
            <a:pPr lvl="1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9988353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207E1-5244-4D18-A667-328DB3A93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Inspecting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B6A5E-52FD-410B-95A7-6BBB8C3B1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1"/>
              <a:t>Column Names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names(politics) </a:t>
            </a:r>
          </a:p>
          <a:p>
            <a:pPr marL="457200" lvl="1" indent="0">
              <a:buNone/>
            </a:pPr>
            <a:endParaRPr lang="en-CA" b="1"/>
          </a:p>
          <a:p>
            <a:r>
              <a:rPr lang="en-CA" b="1"/>
              <a:t>Summary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str(politics)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summary(politics)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glimpse(politics)</a:t>
            </a:r>
          </a:p>
          <a:p>
            <a:endParaRPr lang="en-CA" b="1"/>
          </a:p>
        </p:txBody>
      </p:sp>
    </p:spTree>
    <p:extLst>
      <p:ext uri="{BB962C8B-B14F-4D97-AF65-F5344CB8AC3E}">
        <p14:creationId xmlns:p14="http://schemas.microsoft.com/office/powerpoint/2010/main" val="280902257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705F1-4981-4349-A5ED-BBE0A5680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err="1"/>
              <a:t>Subsetting</a:t>
            </a:r>
            <a:r>
              <a:rPr lang="en-CA"/>
              <a:t> Data Frames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D07A5-4172-4CD4-BA94-5D45067EB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Recall that we use </a:t>
            </a:r>
            <a:r>
              <a:rPr lang="en-CA" b="1"/>
              <a:t>[ ]</a:t>
            </a:r>
            <a:r>
              <a:rPr lang="en-CA"/>
              <a:t>, </a:t>
            </a:r>
            <a:r>
              <a:rPr lang="en-CA" b="1"/>
              <a:t>[[ ]]</a:t>
            </a:r>
            <a:r>
              <a:rPr lang="en-CA"/>
              <a:t>, or </a:t>
            </a:r>
            <a:r>
              <a:rPr lang="en-CA" b="1"/>
              <a:t>$</a:t>
            </a:r>
            <a:r>
              <a:rPr lang="en-CA"/>
              <a:t> to extract certain columns and rows from our data frame. 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politics[1, 2]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politics[c(5:10), ] </a:t>
            </a:r>
            <a:r>
              <a:rPr lang="en-CA"/>
              <a:t>#extract rows 5-10 and all columns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politics[c(5:10), c(1:3)] </a:t>
            </a:r>
            <a:r>
              <a:rPr lang="en-CA"/>
              <a:t>#extract rows 5-10 and columns 1-3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politics$country</a:t>
            </a:r>
            <a:r>
              <a:rPr lang="en-CA" b="1">
                <a:solidFill>
                  <a:srgbClr val="17A488"/>
                </a:solidFill>
              </a:rPr>
              <a:t> </a:t>
            </a:r>
            <a:r>
              <a:rPr lang="en-CA"/>
              <a:t>#extract the country column </a:t>
            </a:r>
            <a:r>
              <a:rPr lang="en-CA" b="1"/>
              <a:t>**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table(</a:t>
            </a:r>
            <a:r>
              <a:rPr lang="en-CA" b="1" err="1">
                <a:solidFill>
                  <a:srgbClr val="17A488"/>
                </a:solidFill>
              </a:rPr>
              <a:t>politics$country</a:t>
            </a:r>
            <a:r>
              <a:rPr lang="en-CA" b="1">
                <a:solidFill>
                  <a:srgbClr val="17A488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66397499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A27D5-5271-4A00-BFD8-A1CAB4F81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 &amp; 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C53ED-7D66-4CA0-B088-49BF111F4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How would you describe the </a:t>
            </a:r>
            <a:r>
              <a:rPr lang="en-CA" b="1"/>
              <a:t>carbon </a:t>
            </a:r>
            <a:r>
              <a:rPr lang="en-CA"/>
              <a:t>and </a:t>
            </a:r>
            <a:r>
              <a:rPr lang="en-CA" b="1" err="1"/>
              <a:t>gdp</a:t>
            </a:r>
            <a:r>
              <a:rPr lang="en-CA"/>
              <a:t> data frames?</a:t>
            </a:r>
          </a:p>
          <a:p>
            <a:endParaRPr lang="en-CA"/>
          </a:p>
          <a:p>
            <a:r>
              <a:rPr lang="en-CA"/>
              <a:t>How are they similar/different from the </a:t>
            </a:r>
            <a:r>
              <a:rPr lang="en-CA" b="1"/>
              <a:t>politics</a:t>
            </a:r>
            <a:r>
              <a:rPr lang="en-CA"/>
              <a:t> data frame?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961002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56C73-8C09-4AB2-A8E7-AA965E6CF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660D2-B5CE-4166-90BD-CB3A12FC9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From this point on, we will just look at the </a:t>
            </a:r>
            <a:r>
              <a:rPr lang="en-CA" b="1"/>
              <a:t>carbon, </a:t>
            </a:r>
            <a:r>
              <a:rPr lang="en-CA" b="1" err="1"/>
              <a:t>gdp</a:t>
            </a:r>
            <a:r>
              <a:rPr lang="en-CA"/>
              <a:t>, and </a:t>
            </a:r>
            <a:r>
              <a:rPr lang="en-CA" b="1"/>
              <a:t>politics</a:t>
            </a:r>
            <a:r>
              <a:rPr lang="en-CA"/>
              <a:t> data frames.</a:t>
            </a:r>
          </a:p>
          <a:p>
            <a:pPr marL="0" indent="0">
              <a:buNone/>
            </a:pPr>
            <a:endParaRPr lang="en-CA"/>
          </a:p>
          <a:p>
            <a:r>
              <a:rPr lang="en-CA"/>
              <a:t>We want to explore the following research questions: </a:t>
            </a:r>
          </a:p>
          <a:p>
            <a:pPr lvl="1"/>
            <a:r>
              <a:rPr lang="en-CA"/>
              <a:t>Do richer countries emit more carbon emissions?</a:t>
            </a:r>
          </a:p>
          <a:p>
            <a:pPr marL="457200" lvl="1" indent="0">
              <a:buNone/>
            </a:pPr>
            <a:endParaRPr lang="en-CA"/>
          </a:p>
          <a:p>
            <a:pPr lvl="1"/>
            <a:r>
              <a:rPr lang="en-CA"/>
              <a:t>If we have time: How does a country’s level of democracy affect emissions?</a:t>
            </a:r>
          </a:p>
          <a:p>
            <a:pPr lvl="1"/>
            <a:endParaRPr lang="en-CA"/>
          </a:p>
          <a:p>
            <a:pPr lvl="1"/>
            <a:endParaRPr lang="en-CA"/>
          </a:p>
          <a:p>
            <a:pPr marL="457200" lvl="1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584611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22983-E0E7-4B28-A1D7-3DBCDED5D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Tidy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3BBC8-DDED-403E-870E-62F24EE2D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Now that we have our data in R and know what it looks like, we want to make sure that the data is in </a:t>
            </a:r>
            <a:r>
              <a:rPr lang="en-CA" b="1"/>
              <a:t>tidy format</a:t>
            </a:r>
            <a:r>
              <a:rPr lang="en-CA"/>
              <a:t> before we proceed with any analysis.  </a:t>
            </a:r>
          </a:p>
        </p:txBody>
      </p:sp>
    </p:spTree>
    <p:extLst>
      <p:ext uri="{BB962C8B-B14F-4D97-AF65-F5344CB8AC3E}">
        <p14:creationId xmlns:p14="http://schemas.microsoft.com/office/powerpoint/2010/main" val="3082955137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402C2-0153-4443-A3E3-3D63C41C1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Tidy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B348-9D1F-4725-B794-E45708EB1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2" descr="https://github.com/allisonhorst/stats-illustrations/raw/master/rstats-artwork/tidydata_1.jpg">
            <a:extLst>
              <a:ext uri="{FF2B5EF4-FFF2-40B4-BE49-F238E27FC236}">
                <a16:creationId xmlns:a16="http://schemas.microsoft.com/office/drawing/2014/main" id="{69296EEE-43DE-4AAF-B643-D9207FAEB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013" y="1648432"/>
            <a:ext cx="8825138" cy="4964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163000D-4097-4AD6-BB25-EA0E85C2BF65}"/>
              </a:ext>
            </a:extLst>
          </p:cNvPr>
          <p:cNvSpPr/>
          <p:nvPr/>
        </p:nvSpPr>
        <p:spPr>
          <a:xfrm>
            <a:off x="2652121" y="6611779"/>
            <a:ext cx="746759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>
                <a:solidFill>
                  <a:srgbClr val="24292E"/>
                </a:solidFill>
                <a:latin typeface="-apple-system"/>
              </a:rPr>
              <a:t>"Illustrations from the </a:t>
            </a:r>
            <a:r>
              <a:rPr lang="en-US" sz="1000" err="1">
                <a:latin typeface="-apple-system"/>
                <a:hlinkClick r:id="rId3"/>
              </a:rPr>
              <a:t>Openscapes</a:t>
            </a:r>
            <a:r>
              <a:rPr lang="en-US" sz="1000">
                <a:solidFill>
                  <a:srgbClr val="24292E"/>
                </a:solidFill>
                <a:latin typeface="-apple-system"/>
              </a:rPr>
              <a:t> blog </a:t>
            </a:r>
            <a:r>
              <a:rPr lang="en-US" sz="1000" i="1">
                <a:latin typeface="-apple-system"/>
                <a:hlinkClick r:id="rId4"/>
              </a:rPr>
              <a:t>Tidy Data for reproducibility, efficiency, and collaboration</a:t>
            </a:r>
            <a:r>
              <a:rPr lang="en-US" sz="1000">
                <a:solidFill>
                  <a:srgbClr val="24292E"/>
                </a:solidFill>
                <a:latin typeface="-apple-system"/>
              </a:rPr>
              <a:t> by Julia Lowndes and Allison Horst"</a:t>
            </a:r>
            <a:endParaRPr lang="en-CA" sz="1000"/>
          </a:p>
        </p:txBody>
      </p:sp>
    </p:spTree>
    <p:extLst>
      <p:ext uri="{BB962C8B-B14F-4D97-AF65-F5344CB8AC3E}">
        <p14:creationId xmlns:p14="http://schemas.microsoft.com/office/powerpoint/2010/main" val="113345180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7082A-B19E-41C5-8626-032E0E360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Tidy data</a:t>
            </a:r>
          </a:p>
        </p:txBody>
      </p:sp>
      <p:pic>
        <p:nvPicPr>
          <p:cNvPr id="4" name="Picture 2" descr="https://github.com/allisonhorst/stats-illustrations/raw/master/rstats-artwork/tidydata_2.jpg">
            <a:extLst>
              <a:ext uri="{FF2B5EF4-FFF2-40B4-BE49-F238E27FC236}">
                <a16:creationId xmlns:a16="http://schemas.microsoft.com/office/drawing/2014/main" id="{90EEC9DE-22D3-483E-AAD1-9DB776ED3E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374" y="1771650"/>
            <a:ext cx="8582378" cy="4827588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192023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MFRE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FRE_PPT_Template_Slide_Master_2021" id="{08B81360-4105-47B8-9599-7E460FBC9B9B}" vid="{3FC3A78D-EAAA-41AC-A941-A462738759BD}"/>
    </a:ext>
  </a:extLst>
</a:theme>
</file>

<file path=ppt/theme/theme2.xml><?xml version="1.0" encoding="utf-8"?>
<a:theme xmlns:a="http://schemas.openxmlformats.org/drawingml/2006/main" name="Blue MFRE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FRE_PPT_Template_Slide_Master_2021" id="{08B81360-4105-47B8-9599-7E460FBC9B9B}" vid="{05998B78-6AC2-4DC1-B7C9-1CD0A75B8A9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3727557648AA40B029C215891F95C5" ma:contentTypeVersion="13" ma:contentTypeDescription="Create a new document." ma:contentTypeScope="" ma:versionID="f9c1f9c074c44b116b34834c7362056f">
  <xsd:schema xmlns:xsd="http://www.w3.org/2001/XMLSchema" xmlns:xs="http://www.w3.org/2001/XMLSchema" xmlns:p="http://schemas.microsoft.com/office/2006/metadata/properties" xmlns:ns3="8c008993-a31f-4b40-b1f3-88dd9c6e1924" xmlns:ns4="360018dd-41eb-4458-b1d4-4b46a95a2b02" targetNamespace="http://schemas.microsoft.com/office/2006/metadata/properties" ma:root="true" ma:fieldsID="26a0d335bfb451ccb1adb2eb906b39be" ns3:_="" ns4:_="">
    <xsd:import namespace="8c008993-a31f-4b40-b1f3-88dd9c6e1924"/>
    <xsd:import namespace="360018dd-41eb-4458-b1d4-4b46a95a2b0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008993-a31f-4b40-b1f3-88dd9c6e19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0018dd-41eb-4458-b1d4-4b46a95a2b0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3397878-EB3C-4787-8E63-431DDDC1CD2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c008993-a31f-4b40-b1f3-88dd9c6e1924"/>
    <ds:schemaRef ds:uri="360018dd-41eb-4458-b1d4-4b46a95a2b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5228BE-D149-4A3F-9BCA-DE0727ADDA9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BC61450-A6C7-4B9E-8A35-363D171F642A}">
  <ds:schemaRefs>
    <ds:schemaRef ds:uri="http://purl.org/dc/elements/1.1/"/>
    <ds:schemaRef ds:uri="http://schemas.microsoft.com/office/2006/metadata/properties"/>
    <ds:schemaRef ds:uri="http://purl.org/dc/terms/"/>
    <ds:schemaRef ds:uri="8c008993-a31f-4b40-b1f3-88dd9c6e1924"/>
    <ds:schemaRef ds:uri="http://schemas.microsoft.com/office/2006/documentManagement/types"/>
    <ds:schemaRef ds:uri="http://www.w3.org/XML/1998/namespace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360018dd-41eb-4458-b1d4-4b46a95a2b02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6591</TotalTime>
  <Words>8227</Words>
  <Application>Microsoft Office PowerPoint</Application>
  <PresentationFormat>Widescreen</PresentationFormat>
  <Paragraphs>1114</Paragraphs>
  <Slides>161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161</vt:i4>
      </vt:variant>
    </vt:vector>
  </HeadingPairs>
  <TitlesOfParts>
    <vt:vector size="169" baseType="lpstr">
      <vt:lpstr>-apple-system</vt:lpstr>
      <vt:lpstr>Arial</vt:lpstr>
      <vt:lpstr>Calibri</vt:lpstr>
      <vt:lpstr>Open Sans</vt:lpstr>
      <vt:lpstr>Open Sans Light</vt:lpstr>
      <vt:lpstr>Open Sans SemiBold</vt:lpstr>
      <vt:lpstr>White MFRE Template</vt:lpstr>
      <vt:lpstr>Blue MFRE Template</vt:lpstr>
      <vt:lpstr>R Bootcamp: Data Types</vt:lpstr>
      <vt:lpstr>Learning Objectives</vt:lpstr>
      <vt:lpstr>Data object types</vt:lpstr>
      <vt:lpstr>Vectors</vt:lpstr>
      <vt:lpstr>Vectors</vt:lpstr>
      <vt:lpstr>Vectors </vt:lpstr>
      <vt:lpstr>Inspecting vectors</vt:lpstr>
      <vt:lpstr>Vector and data types </vt:lpstr>
      <vt:lpstr>Converting vectors</vt:lpstr>
      <vt:lpstr>Subsetting vectors</vt:lpstr>
      <vt:lpstr>Conditional subsetting</vt:lpstr>
      <vt:lpstr>Value matching</vt:lpstr>
      <vt:lpstr>Factors</vt:lpstr>
      <vt:lpstr>Factors</vt:lpstr>
      <vt:lpstr>Factors</vt:lpstr>
      <vt:lpstr>Factors</vt:lpstr>
      <vt:lpstr>Recoding factors </vt:lpstr>
      <vt:lpstr>Dates</vt:lpstr>
      <vt:lpstr>Dates</vt:lpstr>
      <vt:lpstr>Dates</vt:lpstr>
      <vt:lpstr>Convert to Date format</vt:lpstr>
      <vt:lpstr>Convert to Date format</vt:lpstr>
      <vt:lpstr>Convert to Date format</vt:lpstr>
      <vt:lpstr>Convert to Date format</vt:lpstr>
      <vt:lpstr>Convert to Date format</vt:lpstr>
      <vt:lpstr>Convert to Date format</vt:lpstr>
      <vt:lpstr>Convert to Date format</vt:lpstr>
      <vt:lpstr>Convert to Date format</vt:lpstr>
      <vt:lpstr>Dates</vt:lpstr>
      <vt:lpstr>Matrices</vt:lpstr>
      <vt:lpstr>Matrices</vt:lpstr>
      <vt:lpstr>Matrices</vt:lpstr>
      <vt:lpstr>Matrices</vt:lpstr>
      <vt:lpstr>Matrices</vt:lpstr>
      <vt:lpstr>Naming columns and rows</vt:lpstr>
      <vt:lpstr>Subsetting matrices</vt:lpstr>
      <vt:lpstr>Subsetting matrices</vt:lpstr>
      <vt:lpstr>Subsetting vectors</vt:lpstr>
      <vt:lpstr>Lists</vt:lpstr>
      <vt:lpstr>Lists</vt:lpstr>
      <vt:lpstr>Data frames</vt:lpstr>
      <vt:lpstr>Data frames</vt:lpstr>
      <vt:lpstr>Data frames</vt:lpstr>
      <vt:lpstr>Extracting elements </vt:lpstr>
      <vt:lpstr>Functions and their arguments</vt:lpstr>
      <vt:lpstr>Functions and their arguments</vt:lpstr>
      <vt:lpstr>Functions and their arguments</vt:lpstr>
      <vt:lpstr>Q &amp; A </vt:lpstr>
      <vt:lpstr>Common functions you may use</vt:lpstr>
      <vt:lpstr>Missing data</vt:lpstr>
      <vt:lpstr>Let’s add a row to our first_df</vt:lpstr>
      <vt:lpstr>Let’s add a row to our first_df</vt:lpstr>
      <vt:lpstr>Missing data</vt:lpstr>
      <vt:lpstr>Replacing missing values</vt:lpstr>
      <vt:lpstr>Replacing missing values</vt:lpstr>
      <vt:lpstr>Writing your own functions</vt:lpstr>
      <vt:lpstr>Writing your own functions</vt:lpstr>
      <vt:lpstr>Writing your own functions</vt:lpstr>
      <vt:lpstr>Writing your own functions</vt:lpstr>
      <vt:lpstr>Writing your own functions</vt:lpstr>
      <vt:lpstr>Best practices </vt:lpstr>
      <vt:lpstr>Importing a function </vt:lpstr>
      <vt:lpstr>What we just did</vt:lpstr>
      <vt:lpstr>Day 2</vt:lpstr>
      <vt:lpstr>Functions</vt:lpstr>
      <vt:lpstr>Standard Errors</vt:lpstr>
      <vt:lpstr>Q: Ignoring NA in SE calculation</vt:lpstr>
      <vt:lpstr>Q: Ignoring NA in SE calculation</vt:lpstr>
      <vt:lpstr>Functions</vt:lpstr>
      <vt:lpstr>Without Using Functions</vt:lpstr>
      <vt:lpstr>But if you used a function</vt:lpstr>
      <vt:lpstr>Q: How to drop certain rows?</vt:lpstr>
      <vt:lpstr>Q: How to drop certain rows?</vt:lpstr>
      <vt:lpstr>Q: How to drop certain rows?</vt:lpstr>
      <vt:lpstr>Q: How to drop certain rows?</vt:lpstr>
      <vt:lpstr>Q: How to drop certain rows?</vt:lpstr>
      <vt:lpstr>Q: How to drop certain rows?</vt:lpstr>
      <vt:lpstr>Q: How to drop certain rows?</vt:lpstr>
      <vt:lpstr>Q: How to drop certain rows?</vt:lpstr>
      <vt:lpstr>Q: coding in editor vs console</vt:lpstr>
      <vt:lpstr>Importing Data</vt:lpstr>
      <vt:lpstr>Flat files</vt:lpstr>
      <vt:lpstr>Flat files</vt:lpstr>
      <vt:lpstr>Excel files</vt:lpstr>
      <vt:lpstr>Merge</vt:lpstr>
      <vt:lpstr>Stata files</vt:lpstr>
      <vt:lpstr>Google Sheets</vt:lpstr>
      <vt:lpstr>API</vt:lpstr>
      <vt:lpstr>API</vt:lpstr>
      <vt:lpstr>What we just did</vt:lpstr>
      <vt:lpstr>Viewing your data</vt:lpstr>
      <vt:lpstr>Inspecting your data </vt:lpstr>
      <vt:lpstr>Inspecting your data</vt:lpstr>
      <vt:lpstr>Subsetting Data Frames </vt:lpstr>
      <vt:lpstr>Q &amp; A</vt:lpstr>
      <vt:lpstr>Research Question</vt:lpstr>
      <vt:lpstr>Tidy Data</vt:lpstr>
      <vt:lpstr>Tidy data</vt:lpstr>
      <vt:lpstr>Tidy data</vt:lpstr>
      <vt:lpstr>Tidy data</vt:lpstr>
      <vt:lpstr>Tidy data</vt:lpstr>
      <vt:lpstr>Reshaping data</vt:lpstr>
      <vt:lpstr>Reshaping data</vt:lpstr>
      <vt:lpstr>Note on column names </vt:lpstr>
      <vt:lpstr>Reshaping data</vt:lpstr>
      <vt:lpstr>Reshaping data</vt:lpstr>
      <vt:lpstr>Reshaping data</vt:lpstr>
      <vt:lpstr>Reshaping data</vt:lpstr>
      <vt:lpstr>Data Wrangling – reshaping data </vt:lpstr>
      <vt:lpstr>Reshaping data</vt:lpstr>
      <vt:lpstr>Reshaping data</vt:lpstr>
      <vt:lpstr>Reshaping data</vt:lpstr>
      <vt:lpstr>Reshaping data </vt:lpstr>
      <vt:lpstr>Selecting and Filtering</vt:lpstr>
      <vt:lpstr>Selecting and Filtering</vt:lpstr>
      <vt:lpstr>Selecting and Filtering</vt:lpstr>
      <vt:lpstr>Selecting and Filtering</vt:lpstr>
      <vt:lpstr>Renaming columns</vt:lpstr>
      <vt:lpstr>Joining data together</vt:lpstr>
      <vt:lpstr>Joining data together</vt:lpstr>
      <vt:lpstr>Another way to join</vt:lpstr>
      <vt:lpstr>Creating new variables</vt:lpstr>
      <vt:lpstr>Descriptive statistics</vt:lpstr>
      <vt:lpstr>Descriptive statistics</vt:lpstr>
      <vt:lpstr>Descriptive statistics</vt:lpstr>
      <vt:lpstr>Descriptive statistics</vt:lpstr>
      <vt:lpstr>Data Visualization</vt:lpstr>
      <vt:lpstr>Data Visualization</vt:lpstr>
      <vt:lpstr>Scatterplots</vt:lpstr>
      <vt:lpstr>Scatterplots</vt:lpstr>
      <vt:lpstr>Scatterplots</vt:lpstr>
      <vt:lpstr>Scatterplots</vt:lpstr>
      <vt:lpstr>Scatterplots</vt:lpstr>
      <vt:lpstr>Scatterplots</vt:lpstr>
      <vt:lpstr>Scatterplots</vt:lpstr>
      <vt:lpstr>Scatterplots</vt:lpstr>
      <vt:lpstr>Scatterplots</vt:lpstr>
      <vt:lpstr>Adding layers</vt:lpstr>
      <vt:lpstr>Adding a trend line</vt:lpstr>
      <vt:lpstr>Adding a trend line</vt:lpstr>
      <vt:lpstr>Changing the theme</vt:lpstr>
      <vt:lpstr>Saving the plot</vt:lpstr>
      <vt:lpstr>Boxplots</vt:lpstr>
      <vt:lpstr>Boxplots</vt:lpstr>
      <vt:lpstr>Edit the tick marks</vt:lpstr>
      <vt:lpstr>Flipping the coordinates</vt:lpstr>
      <vt:lpstr>Line plots</vt:lpstr>
      <vt:lpstr>Adding a comma to the scale</vt:lpstr>
      <vt:lpstr>Histogram</vt:lpstr>
      <vt:lpstr>Histogram</vt:lpstr>
      <vt:lpstr>Analysis</vt:lpstr>
      <vt:lpstr>Comparing CAN &amp; AUS </vt:lpstr>
      <vt:lpstr>Comparing CAN &amp; AUS </vt:lpstr>
      <vt:lpstr>t-test</vt:lpstr>
      <vt:lpstr>Correlation</vt:lpstr>
      <vt:lpstr>Correlation</vt:lpstr>
      <vt:lpstr>Regression</vt:lpstr>
      <vt:lpstr>Exporting results </vt:lpstr>
      <vt:lpstr>Exporting results</vt:lpstr>
      <vt:lpstr>What we just did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Lim, Krisha</cp:lastModifiedBy>
  <cp:revision>641</cp:revision>
  <dcterms:created xsi:type="dcterms:W3CDTF">2020-06-08T21:42:39Z</dcterms:created>
  <dcterms:modified xsi:type="dcterms:W3CDTF">2022-04-22T08:49:39Z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0x010100483727557648AA40B029C215891F95C5</vt:lpwstr>
  </property>
</Properties>
</file>

<file path=docProps/thumbnail.jpeg>
</file>